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93" r:id="rId3"/>
    <p:sldId id="286" r:id="rId4"/>
    <p:sldId id="296" r:id="rId5"/>
    <p:sldId id="328" r:id="rId6"/>
    <p:sldId id="297" r:id="rId7"/>
    <p:sldId id="329" r:id="rId8"/>
    <p:sldId id="285" r:id="rId9"/>
    <p:sldId id="298" r:id="rId10"/>
    <p:sldId id="301" r:id="rId11"/>
    <p:sldId id="302" r:id="rId12"/>
    <p:sldId id="332" r:id="rId13"/>
    <p:sldId id="304" r:id="rId14"/>
    <p:sldId id="333" r:id="rId15"/>
    <p:sldId id="306" r:id="rId16"/>
    <p:sldId id="313" r:id="rId17"/>
    <p:sldId id="336" r:id="rId18"/>
    <p:sldId id="291" r:id="rId19"/>
    <p:sldId id="292" r:id="rId20"/>
    <p:sldId id="337" r:id="rId21"/>
    <p:sldId id="338" r:id="rId22"/>
    <p:sldId id="339" r:id="rId23"/>
    <p:sldId id="325" r:id="rId24"/>
    <p:sldId id="320" r:id="rId25"/>
    <p:sldId id="327" r:id="rId26"/>
    <p:sldId id="340" r:id="rId27"/>
    <p:sldId id="342" r:id="rId28"/>
    <p:sldId id="341" r:id="rId29"/>
    <p:sldId id="343" r:id="rId30"/>
    <p:sldId id="344" r:id="rId31"/>
    <p:sldId id="345" r:id="rId32"/>
  </p:sldIdLst>
  <p:sldSz cx="12192000" cy="6858000"/>
  <p:notesSz cx="9929813" cy="67992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97337178-99E2-4647-A33E-460321A07755}">
          <p14:sldIdLst>
            <p14:sldId id="256"/>
            <p14:sldId id="293"/>
            <p14:sldId id="286"/>
            <p14:sldId id="296"/>
            <p14:sldId id="328"/>
            <p14:sldId id="297"/>
            <p14:sldId id="329"/>
            <p14:sldId id="285"/>
            <p14:sldId id="298"/>
            <p14:sldId id="301"/>
            <p14:sldId id="302"/>
            <p14:sldId id="332"/>
            <p14:sldId id="304"/>
            <p14:sldId id="333"/>
            <p14:sldId id="306"/>
            <p14:sldId id="313"/>
            <p14:sldId id="336"/>
            <p14:sldId id="291"/>
            <p14:sldId id="292"/>
            <p14:sldId id="337"/>
            <p14:sldId id="338"/>
            <p14:sldId id="339"/>
            <p14:sldId id="325"/>
            <p14:sldId id="320"/>
            <p14:sldId id="327"/>
            <p14:sldId id="340"/>
            <p14:sldId id="342"/>
            <p14:sldId id="341"/>
            <p14:sldId id="343"/>
            <p14:sldId id="344"/>
            <p14:sldId id="34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202"/>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69" d="100"/>
          <a:sy n="69" d="100"/>
        </p:scale>
        <p:origin x="56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2919" cy="339963"/>
          </a:xfrm>
          <a:prstGeom prst="rect">
            <a:avLst/>
          </a:prstGeom>
        </p:spPr>
        <p:txBody>
          <a:bodyPr vert="horz" lIns="91458" tIns="45729" rIns="91458" bIns="45729" rtlCol="0"/>
          <a:lstStyle>
            <a:lvl1pPr algn="l">
              <a:defRPr sz="1200"/>
            </a:lvl1pPr>
          </a:lstStyle>
          <a:p>
            <a:endParaRPr lang="fr-FR"/>
          </a:p>
        </p:txBody>
      </p:sp>
      <p:sp>
        <p:nvSpPr>
          <p:cNvPr id="3" name="Espace réservé de la date 2"/>
          <p:cNvSpPr>
            <a:spLocks noGrp="1"/>
          </p:cNvSpPr>
          <p:nvPr>
            <p:ph type="dt" sz="quarter" idx="1"/>
          </p:nvPr>
        </p:nvSpPr>
        <p:spPr>
          <a:xfrm>
            <a:off x="5624598" y="0"/>
            <a:ext cx="4302919" cy="339963"/>
          </a:xfrm>
          <a:prstGeom prst="rect">
            <a:avLst/>
          </a:prstGeom>
        </p:spPr>
        <p:txBody>
          <a:bodyPr vert="horz" lIns="91458" tIns="45729" rIns="91458" bIns="45729" rtlCol="0"/>
          <a:lstStyle>
            <a:lvl1pPr algn="r">
              <a:defRPr sz="1200"/>
            </a:lvl1pPr>
          </a:lstStyle>
          <a:p>
            <a:fld id="{F7F505D9-7A24-45FD-89FC-C0911A8B1A50}" type="datetimeFigureOut">
              <a:rPr lang="fr-FR" smtClean="0"/>
              <a:t>03/06/2022</a:t>
            </a:fld>
            <a:endParaRPr lang="fr-FR"/>
          </a:p>
        </p:txBody>
      </p:sp>
      <p:sp>
        <p:nvSpPr>
          <p:cNvPr id="4" name="Espace réservé du pied de page 3"/>
          <p:cNvSpPr>
            <a:spLocks noGrp="1"/>
          </p:cNvSpPr>
          <p:nvPr>
            <p:ph type="ftr" sz="quarter" idx="2"/>
          </p:nvPr>
        </p:nvSpPr>
        <p:spPr>
          <a:xfrm>
            <a:off x="1" y="6458120"/>
            <a:ext cx="4302919" cy="339963"/>
          </a:xfrm>
          <a:prstGeom prst="rect">
            <a:avLst/>
          </a:prstGeom>
        </p:spPr>
        <p:txBody>
          <a:bodyPr vert="horz" lIns="91458" tIns="45729" rIns="91458" bIns="45729" rtlCol="0" anchor="b"/>
          <a:lstStyle>
            <a:lvl1pPr algn="l">
              <a:defRPr sz="1200"/>
            </a:lvl1pPr>
          </a:lstStyle>
          <a:p>
            <a:r>
              <a:rPr lang="fr-FR" smtClean="0"/>
              <a:t>1</a:t>
            </a:r>
            <a:endParaRPr lang="fr-FR"/>
          </a:p>
        </p:txBody>
      </p:sp>
      <p:sp>
        <p:nvSpPr>
          <p:cNvPr id="5" name="Espace réservé du numéro de diapositive 4"/>
          <p:cNvSpPr>
            <a:spLocks noGrp="1"/>
          </p:cNvSpPr>
          <p:nvPr>
            <p:ph type="sldNum" sz="quarter" idx="3"/>
          </p:nvPr>
        </p:nvSpPr>
        <p:spPr>
          <a:xfrm>
            <a:off x="5624598" y="6458120"/>
            <a:ext cx="4302919" cy="339963"/>
          </a:xfrm>
          <a:prstGeom prst="rect">
            <a:avLst/>
          </a:prstGeom>
        </p:spPr>
        <p:txBody>
          <a:bodyPr vert="horz" lIns="91458" tIns="45729" rIns="91458" bIns="45729" rtlCol="0" anchor="b"/>
          <a:lstStyle>
            <a:lvl1pPr algn="r">
              <a:defRPr sz="1200"/>
            </a:lvl1pPr>
          </a:lstStyle>
          <a:p>
            <a:fld id="{24676EEB-1085-4BA9-9C15-823CDE7B1AF1}" type="slidenum">
              <a:rPr lang="fr-FR" smtClean="0"/>
              <a:t>‹N°›</a:t>
            </a:fld>
            <a:endParaRPr lang="fr-FR"/>
          </a:p>
        </p:txBody>
      </p:sp>
    </p:spTree>
    <p:extLst>
      <p:ext uri="{BB962C8B-B14F-4D97-AF65-F5344CB8AC3E}">
        <p14:creationId xmlns:p14="http://schemas.microsoft.com/office/powerpoint/2010/main" val="17528845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2919" cy="341144"/>
          </a:xfrm>
          <a:prstGeom prst="rect">
            <a:avLst/>
          </a:prstGeom>
        </p:spPr>
        <p:txBody>
          <a:bodyPr vert="horz" lIns="91458" tIns="45729" rIns="91458" bIns="45729" rtlCol="0"/>
          <a:lstStyle>
            <a:lvl1pPr algn="l">
              <a:defRPr sz="1200"/>
            </a:lvl1pPr>
          </a:lstStyle>
          <a:p>
            <a:endParaRPr lang="fr-FR"/>
          </a:p>
        </p:txBody>
      </p:sp>
      <p:sp>
        <p:nvSpPr>
          <p:cNvPr id="3" name="Espace réservé de la date 2"/>
          <p:cNvSpPr>
            <a:spLocks noGrp="1"/>
          </p:cNvSpPr>
          <p:nvPr>
            <p:ph type="dt" idx="1"/>
          </p:nvPr>
        </p:nvSpPr>
        <p:spPr>
          <a:xfrm>
            <a:off x="5624598" y="0"/>
            <a:ext cx="4302919" cy="341144"/>
          </a:xfrm>
          <a:prstGeom prst="rect">
            <a:avLst/>
          </a:prstGeom>
        </p:spPr>
        <p:txBody>
          <a:bodyPr vert="horz" lIns="91458" tIns="45729" rIns="91458" bIns="45729" rtlCol="0"/>
          <a:lstStyle>
            <a:lvl1pPr algn="r">
              <a:defRPr sz="1200"/>
            </a:lvl1pPr>
          </a:lstStyle>
          <a:p>
            <a:fld id="{8730E84B-89CC-40BD-AE6F-B2DE3DA53A9D}" type="datetimeFigureOut">
              <a:rPr lang="fr-FR" smtClean="0"/>
              <a:t>03/06/2022</a:t>
            </a:fld>
            <a:endParaRPr lang="fr-FR"/>
          </a:p>
        </p:txBody>
      </p:sp>
      <p:sp>
        <p:nvSpPr>
          <p:cNvPr id="4" name="Espace réservé de l'image des diapositives 3"/>
          <p:cNvSpPr>
            <a:spLocks noGrp="1" noRot="1" noChangeAspect="1"/>
          </p:cNvSpPr>
          <p:nvPr>
            <p:ph type="sldImg" idx="2"/>
          </p:nvPr>
        </p:nvSpPr>
        <p:spPr>
          <a:xfrm>
            <a:off x="2927350" y="850900"/>
            <a:ext cx="4075113" cy="2292350"/>
          </a:xfrm>
          <a:prstGeom prst="rect">
            <a:avLst/>
          </a:prstGeom>
          <a:noFill/>
          <a:ln w="12700">
            <a:solidFill>
              <a:prstClr val="black"/>
            </a:solidFill>
          </a:ln>
        </p:spPr>
        <p:txBody>
          <a:bodyPr vert="horz" lIns="91458" tIns="45729" rIns="91458" bIns="45729" rtlCol="0" anchor="ctr"/>
          <a:lstStyle/>
          <a:p>
            <a:endParaRPr lang="fr-FR"/>
          </a:p>
        </p:txBody>
      </p:sp>
      <p:sp>
        <p:nvSpPr>
          <p:cNvPr id="5" name="Espace réservé des commentaires 4"/>
          <p:cNvSpPr>
            <a:spLocks noGrp="1"/>
          </p:cNvSpPr>
          <p:nvPr>
            <p:ph type="body" sz="quarter" idx="3"/>
          </p:nvPr>
        </p:nvSpPr>
        <p:spPr>
          <a:xfrm>
            <a:off x="992983" y="3272146"/>
            <a:ext cx="7943850" cy="2677210"/>
          </a:xfrm>
          <a:prstGeom prst="rect">
            <a:avLst/>
          </a:prstGeom>
        </p:spPr>
        <p:txBody>
          <a:bodyPr vert="horz" lIns="91458" tIns="45729" rIns="91458" bIns="4572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6458121"/>
            <a:ext cx="4302919" cy="341144"/>
          </a:xfrm>
          <a:prstGeom prst="rect">
            <a:avLst/>
          </a:prstGeom>
        </p:spPr>
        <p:txBody>
          <a:bodyPr vert="horz" lIns="91458" tIns="45729" rIns="91458" bIns="45729" rtlCol="0" anchor="b"/>
          <a:lstStyle>
            <a:lvl1pPr algn="l">
              <a:defRPr sz="1200"/>
            </a:lvl1pPr>
          </a:lstStyle>
          <a:p>
            <a:r>
              <a:rPr lang="fr-FR" smtClean="0"/>
              <a:t>1</a:t>
            </a:r>
            <a:endParaRPr lang="fr-FR"/>
          </a:p>
        </p:txBody>
      </p:sp>
      <p:sp>
        <p:nvSpPr>
          <p:cNvPr id="7" name="Espace réservé du numéro de diapositive 6"/>
          <p:cNvSpPr>
            <a:spLocks noGrp="1"/>
          </p:cNvSpPr>
          <p:nvPr>
            <p:ph type="sldNum" sz="quarter" idx="5"/>
          </p:nvPr>
        </p:nvSpPr>
        <p:spPr>
          <a:xfrm>
            <a:off x="5624598" y="6458121"/>
            <a:ext cx="4302919" cy="341144"/>
          </a:xfrm>
          <a:prstGeom prst="rect">
            <a:avLst/>
          </a:prstGeom>
        </p:spPr>
        <p:txBody>
          <a:bodyPr vert="horz" lIns="91458" tIns="45729" rIns="91458" bIns="45729" rtlCol="0" anchor="b"/>
          <a:lstStyle>
            <a:lvl1pPr algn="r">
              <a:defRPr sz="1200"/>
            </a:lvl1pPr>
          </a:lstStyle>
          <a:p>
            <a:fld id="{46046802-7E51-485F-BDC0-1385032C4F20}" type="slidenum">
              <a:rPr lang="fr-FR" smtClean="0"/>
              <a:t>‹N°›</a:t>
            </a:fld>
            <a:endParaRPr lang="fr-FR"/>
          </a:p>
        </p:txBody>
      </p:sp>
    </p:spTree>
    <p:extLst>
      <p:ext uri="{BB962C8B-B14F-4D97-AF65-F5344CB8AC3E}">
        <p14:creationId xmlns:p14="http://schemas.microsoft.com/office/powerpoint/2010/main" val="26288945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25603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10</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189357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11</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79776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12</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39323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13</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424364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14</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131081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15</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46117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16</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1723009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17</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115504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18</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25726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19</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54438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407310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20</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942479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21</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618720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22</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60447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23</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533032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24</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533032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256032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26</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78781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27</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01842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28</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811004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29</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112883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3</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01169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30</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165323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31</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2449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4</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229485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5</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65469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6</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01833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7</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421208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8</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338668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notes 2"/>
          <p:cNvSpPr>
            <a:spLocks noGrp="1"/>
          </p:cNvSpPr>
          <p:nvPr>
            <p:ph type="body" idx="1"/>
          </p:nvPr>
        </p:nvSpPr>
        <p:spPr>
          <a:noFill/>
        </p:spPr>
        <p:txBody>
          <a:bodyPr/>
          <a:lstStyle/>
          <a:p>
            <a:endParaRPr lang="fr-FR" altLang="fr-FR" smtClean="0">
              <a:cs typeface="Arial" panose="020B0604020202020204" pitchFamily="34" charset="0"/>
            </a:endParaRPr>
          </a:p>
        </p:txBody>
      </p:sp>
      <p:sp>
        <p:nvSpPr>
          <p:cNvPr id="184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3099" indent="-285807">
              <a:defRPr>
                <a:solidFill>
                  <a:schemeClr val="tx1"/>
                </a:solidFill>
                <a:latin typeface="Arial" panose="020B0604020202020204" pitchFamily="34" charset="0"/>
                <a:cs typeface="Arial" panose="020B0604020202020204" pitchFamily="34" charset="0"/>
              </a:defRPr>
            </a:lvl2pPr>
            <a:lvl3pPr marL="1143229" indent="-228646">
              <a:defRPr>
                <a:solidFill>
                  <a:schemeClr val="tx1"/>
                </a:solidFill>
                <a:latin typeface="Arial" panose="020B0604020202020204" pitchFamily="34" charset="0"/>
                <a:cs typeface="Arial" panose="020B0604020202020204" pitchFamily="34" charset="0"/>
              </a:defRPr>
            </a:lvl3pPr>
            <a:lvl4pPr marL="1600520" indent="-228646">
              <a:defRPr>
                <a:solidFill>
                  <a:schemeClr val="tx1"/>
                </a:solidFill>
                <a:latin typeface="Arial" panose="020B0604020202020204" pitchFamily="34" charset="0"/>
                <a:cs typeface="Arial" panose="020B0604020202020204" pitchFamily="34" charset="0"/>
              </a:defRPr>
            </a:lvl4pPr>
            <a:lvl5pPr marL="2057811" indent="-228646">
              <a:defRPr>
                <a:solidFill>
                  <a:schemeClr val="tx1"/>
                </a:solidFill>
                <a:latin typeface="Arial" panose="020B060402020202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B2348-0F1A-48EF-91F0-37B31C0F2857}" type="slidenum">
              <a:rPr lang="fr-FR" altLang="fr-FR" smtClean="0">
                <a:latin typeface="Calibri" panose="020F0502020204030204" pitchFamily="34" charset="0"/>
              </a:rPr>
              <a:pPr/>
              <a:t>9</a:t>
            </a:fld>
            <a:endParaRPr lang="fr-FR" altLang="fr-FR" smtClean="0">
              <a:latin typeface="Calibri" panose="020F0502020204030204" pitchFamily="34" charset="0"/>
            </a:endParaRPr>
          </a:p>
        </p:txBody>
      </p:sp>
    </p:spTree>
    <p:extLst>
      <p:ext uri="{BB962C8B-B14F-4D97-AF65-F5344CB8AC3E}">
        <p14:creationId xmlns:p14="http://schemas.microsoft.com/office/powerpoint/2010/main" val="148761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D998414-89DA-4858-8A6A-2579B41AD9F9}" type="datetime1">
              <a:rPr lang="fr-FR" smtClean="0"/>
              <a:t>03/06/2022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300128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25A546-A944-4EDC-BC47-9C75CF877FCB}" type="datetime1">
              <a:rPr lang="fr-FR" smtClean="0"/>
              <a:t>03/06/2022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77370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0A04A8-A47B-48A1-A1D2-E18D5173EBA5}" type="datetime1">
              <a:rPr lang="fr-FR" smtClean="0"/>
              <a:t>03/06/2022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325496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150E207-FF2E-4527-82FE-285719929939}" type="datetime1">
              <a:rPr lang="fr-FR" smtClean="0"/>
              <a:t>03/06/2022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338122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71F125B-8808-427C-898D-5033A16FC146}" type="datetime1">
              <a:rPr lang="fr-FR" smtClean="0"/>
              <a:t>03/06/2022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325254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F7FF8E1-108D-47DE-AA95-C5B327DC553C}" type="datetime1">
              <a:rPr lang="fr-FR" smtClean="0"/>
              <a:t>03/06/2022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200128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DB6BB1B-3C55-4CC9-9B7C-8659224A160F}" type="datetime1">
              <a:rPr lang="fr-FR" smtClean="0"/>
              <a:t>03/06/2022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69357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6ABC66-71A5-47AC-8CA6-57AD3E28FB1E}" type="datetime1">
              <a:rPr lang="fr-FR" smtClean="0"/>
              <a:t>03/06/2022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110539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0D040D-FA71-48A4-A5C5-808474E8B936}" type="datetime1">
              <a:rPr lang="fr-FR" smtClean="0"/>
              <a:t>03/06/2022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147667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772BE7-BF38-4C1E-ADE2-6D1379D5CAA4}" type="datetime1">
              <a:rPr lang="fr-FR" smtClean="0"/>
              <a:t>03/06/2022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226800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AB8EC0-E94E-4A84-BAE4-0D5D3CD6663B}" type="datetime1">
              <a:rPr lang="fr-FR" smtClean="0"/>
              <a:t>03/06/2022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9AF31C-1D5D-4966-BFF2-1469EBA1ADEA}" type="slidenum">
              <a:rPr lang="fr-FR" smtClean="0"/>
              <a:t>‹N°›</a:t>
            </a:fld>
            <a:endParaRPr lang="fr-FR"/>
          </a:p>
        </p:txBody>
      </p:sp>
    </p:spTree>
    <p:extLst>
      <p:ext uri="{BB962C8B-B14F-4D97-AF65-F5344CB8AC3E}">
        <p14:creationId xmlns:p14="http://schemas.microsoft.com/office/powerpoint/2010/main" val="228959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1188C-F977-434D-B742-2956C9D48EB6}" type="datetime1">
              <a:rPr lang="fr-FR" smtClean="0"/>
              <a:t>03/06/2022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AF31C-1D5D-4966-BFF2-1469EBA1ADEA}" type="slidenum">
              <a:rPr lang="fr-FR" smtClean="0"/>
              <a:t>‹N°›</a:t>
            </a:fld>
            <a:endParaRPr lang="fr-FR"/>
          </a:p>
        </p:txBody>
      </p:sp>
    </p:spTree>
    <p:extLst>
      <p:ext uri="{BB962C8B-B14F-4D97-AF65-F5344CB8AC3E}">
        <p14:creationId xmlns:p14="http://schemas.microsoft.com/office/powerpoint/2010/main" val="164181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signalement.social-sante.gouv.f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2424" y="548358"/>
            <a:ext cx="2839913" cy="186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92" y="449098"/>
            <a:ext cx="1921018" cy="1519678"/>
          </a:xfrm>
          <a:prstGeom prst="rect">
            <a:avLst/>
          </a:prstGeom>
        </p:spPr>
      </p:pic>
      <p:sp>
        <p:nvSpPr>
          <p:cNvPr id="12" name="ZoneTexte 2"/>
          <p:cNvSpPr txBox="1">
            <a:spLocks noChangeArrowheads="1"/>
          </p:cNvSpPr>
          <p:nvPr/>
        </p:nvSpPr>
        <p:spPr bwMode="auto">
          <a:xfrm>
            <a:off x="699247" y="4787768"/>
            <a:ext cx="890195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800" i="1" dirty="0" smtClean="0">
                <a:solidFill>
                  <a:schemeClr val="bg1">
                    <a:lumMod val="50000"/>
                  </a:schemeClr>
                </a:solidFill>
              </a:rPr>
              <a:t>Forum Cyber sécurité en santé des Hauts-de-France</a:t>
            </a:r>
          </a:p>
          <a:p>
            <a:pPr algn="ctr" eaLnBrk="1" hangingPunct="1">
              <a:spcBef>
                <a:spcPct val="0"/>
              </a:spcBef>
              <a:buFontTx/>
              <a:buNone/>
            </a:pPr>
            <a:r>
              <a:rPr lang="fr-FR" altLang="fr-FR" sz="2800" i="1" dirty="0" smtClean="0">
                <a:solidFill>
                  <a:schemeClr val="bg1">
                    <a:lumMod val="50000"/>
                  </a:schemeClr>
                </a:solidFill>
              </a:rPr>
              <a:t>7 juin 2022</a:t>
            </a:r>
          </a:p>
          <a:p>
            <a:pPr algn="ctr" eaLnBrk="1" hangingPunct="1">
              <a:spcBef>
                <a:spcPct val="0"/>
              </a:spcBef>
              <a:buFontTx/>
              <a:buNone/>
            </a:pPr>
            <a:endParaRPr lang="fr-FR" altLang="fr-FR" sz="2800" i="1" dirty="0" smtClean="0">
              <a:solidFill>
                <a:schemeClr val="accent5">
                  <a:lumMod val="75000"/>
                </a:schemeClr>
              </a:solidFill>
            </a:endParaRPr>
          </a:p>
          <a:p>
            <a:pPr algn="ctr" eaLnBrk="1" hangingPunct="1">
              <a:spcBef>
                <a:spcPct val="0"/>
              </a:spcBef>
              <a:buFontTx/>
              <a:buNone/>
            </a:pPr>
            <a:r>
              <a:rPr lang="fr-FR" altLang="fr-FR" sz="2800" i="1" dirty="0" smtClean="0">
                <a:solidFill>
                  <a:srgbClr val="00B050"/>
                </a:solidFill>
              </a:rPr>
              <a:t>Rodrigue ALEXANDER, directeur adjoint</a:t>
            </a:r>
            <a:endParaRPr lang="fr-FR" altLang="fr-FR" sz="2800" i="1" dirty="0">
              <a:solidFill>
                <a:srgbClr val="00B050"/>
              </a:solidFill>
            </a:endParaRPr>
          </a:p>
        </p:txBody>
      </p:sp>
      <p:sp>
        <p:nvSpPr>
          <p:cNvPr id="9" name="ZoneTexte 2"/>
          <p:cNvSpPr txBox="1">
            <a:spLocks noChangeArrowheads="1"/>
          </p:cNvSpPr>
          <p:nvPr/>
        </p:nvSpPr>
        <p:spPr bwMode="auto">
          <a:xfrm>
            <a:off x="170330" y="2417873"/>
            <a:ext cx="995978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sz="4000" b="1" dirty="0" smtClean="0">
                <a:solidFill>
                  <a:schemeClr val="accent5">
                    <a:lumMod val="75000"/>
                  </a:schemeClr>
                </a:solidFill>
              </a:rPr>
              <a:t>Une </a:t>
            </a:r>
            <a:r>
              <a:rPr lang="fr-FR" sz="4000" b="1" dirty="0">
                <a:solidFill>
                  <a:schemeClr val="accent5">
                    <a:lumMod val="75000"/>
                  </a:schemeClr>
                </a:solidFill>
              </a:rPr>
              <a:t>cyber </a:t>
            </a:r>
            <a:r>
              <a:rPr lang="fr-FR" sz="4000" b="1" dirty="0" smtClean="0">
                <a:solidFill>
                  <a:schemeClr val="accent5">
                    <a:lumMod val="75000"/>
                  </a:schemeClr>
                </a:solidFill>
              </a:rPr>
              <a:t>attaque vécue de l’intérieur:</a:t>
            </a:r>
          </a:p>
          <a:p>
            <a:pPr algn="ctr">
              <a:spcBef>
                <a:spcPct val="0"/>
              </a:spcBef>
              <a:buNone/>
            </a:pPr>
            <a:r>
              <a:rPr lang="fr-FR" sz="3600" dirty="0">
                <a:solidFill>
                  <a:schemeClr val="accent5">
                    <a:lumMod val="75000"/>
                  </a:schemeClr>
                </a:solidFill>
              </a:rPr>
              <a:t>R</a:t>
            </a:r>
            <a:r>
              <a:rPr lang="fr-FR" sz="3600" dirty="0" smtClean="0">
                <a:solidFill>
                  <a:schemeClr val="accent5">
                    <a:lumMod val="75000"/>
                  </a:schemeClr>
                </a:solidFill>
              </a:rPr>
              <a:t>etour d’expérience du CH d’Arles</a:t>
            </a:r>
            <a:r>
              <a:rPr lang="fr-FR" altLang="fr-FR" sz="3600" b="1" dirty="0">
                <a:solidFill>
                  <a:schemeClr val="accent5">
                    <a:lumMod val="75000"/>
                  </a:schemeClr>
                </a:solidFill>
              </a:rPr>
              <a:t/>
            </a:r>
            <a:br>
              <a:rPr lang="fr-FR" altLang="fr-FR" sz="3600" b="1" dirty="0">
                <a:solidFill>
                  <a:schemeClr val="accent5">
                    <a:lumMod val="75000"/>
                  </a:schemeClr>
                </a:solidFill>
              </a:rPr>
            </a:br>
            <a:endParaRPr lang="fr-FR" altLang="fr-FR" sz="2800" b="1" dirty="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2888479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59183" y="338977"/>
            <a:ext cx="9942067" cy="6180046"/>
          </a:xfrm>
        </p:spPr>
        <p:txBody>
          <a:bodyPr>
            <a:normAutofit lnSpcReduction="10000"/>
          </a:bodyPr>
          <a:lstStyle/>
          <a:p>
            <a:pPr algn="just">
              <a:defRPr/>
            </a:pPr>
            <a:r>
              <a:rPr lang="fr-FR" b="1" kern="0" dirty="0" smtClean="0">
                <a:solidFill>
                  <a:schemeClr val="tx2">
                    <a:lumMod val="75000"/>
                  </a:schemeClr>
                </a:solidFill>
              </a:rPr>
              <a:t>Activation du Plan de Continuité d’Activité</a:t>
            </a:r>
            <a:endParaRPr lang="fr-FR" b="1" kern="0" dirty="0">
              <a:solidFill>
                <a:schemeClr val="tx2">
                  <a:lumMod val="75000"/>
                </a:schemeClr>
              </a:solidFill>
            </a:endParaRPr>
          </a:p>
          <a:p>
            <a:pPr lvl="1" algn="just">
              <a:buFont typeface="Wingdings" panose="05000000000000000000" pitchFamily="2" charset="2"/>
              <a:buChar char="ü"/>
              <a:defRPr/>
            </a:pPr>
            <a:r>
              <a:rPr lang="fr-FR" sz="2300" kern="0" dirty="0">
                <a:solidFill>
                  <a:schemeClr val="tx2">
                    <a:lumMod val="75000"/>
                  </a:schemeClr>
                </a:solidFill>
                <a:sym typeface="Wingdings" panose="05000000000000000000" pitchFamily="2" charset="2"/>
              </a:rPr>
              <a:t>Gouvernance autour de la Cellule de crise interne </a:t>
            </a:r>
          </a:p>
          <a:p>
            <a:pPr lvl="2" algn="just">
              <a:buFont typeface="Wingdings" panose="05000000000000000000" pitchFamily="2" charset="2"/>
              <a:buChar char="§"/>
              <a:defRPr/>
            </a:pPr>
            <a:r>
              <a:rPr lang="fr-FR" sz="1900" kern="0" dirty="0">
                <a:solidFill>
                  <a:schemeClr val="tx2">
                    <a:lumMod val="75000"/>
                  </a:schemeClr>
                </a:solidFill>
                <a:sym typeface="Wingdings" panose="05000000000000000000" pitchFamily="2" charset="2"/>
              </a:rPr>
              <a:t>Pluri-professionnelle avec un public suffisamment restreint pour que les échanges soient opérationnels : </a:t>
            </a:r>
            <a:r>
              <a:rPr lang="fr-FR" sz="1900" i="1" kern="0" dirty="0" smtClean="0">
                <a:solidFill>
                  <a:schemeClr val="tx2">
                    <a:lumMod val="75000"/>
                  </a:schemeClr>
                </a:solidFill>
                <a:sym typeface="Wingdings" panose="05000000000000000000" pitchFamily="2" charset="2"/>
              </a:rPr>
              <a:t>Plateaux techniques </a:t>
            </a:r>
            <a:r>
              <a:rPr lang="fr-FR" sz="1900" i="1" kern="0" dirty="0">
                <a:solidFill>
                  <a:schemeClr val="tx2">
                    <a:lumMod val="75000"/>
                  </a:schemeClr>
                </a:solidFill>
                <a:sym typeface="Wingdings" panose="05000000000000000000" pitchFamily="2" charset="2"/>
              </a:rPr>
              <a:t>(pharmacie, laboratoire, Imagerie), Services de soins (plusieurs cadres supérieurs de direction des Soins et cadre de garde), Médecin (présidente du Comité dossier patient), services administratifs (DRM, DRH, Qualité et administrateur de garde) </a:t>
            </a:r>
          </a:p>
          <a:p>
            <a:pPr lvl="2" algn="just">
              <a:defRPr/>
            </a:pPr>
            <a:r>
              <a:rPr lang="fr-FR" sz="1900" kern="0" dirty="0" smtClean="0">
                <a:solidFill>
                  <a:schemeClr val="tx2">
                    <a:lumMod val="75000"/>
                  </a:schemeClr>
                </a:solidFill>
                <a:sym typeface="Wingdings" panose="05000000000000000000" pitchFamily="2" charset="2"/>
              </a:rPr>
              <a:t>Animation par le DSI </a:t>
            </a:r>
            <a:r>
              <a:rPr lang="fr-FR" sz="1900" kern="0" dirty="0" smtClean="0">
                <a:solidFill>
                  <a:schemeClr val="tx2">
                    <a:lumMod val="75000"/>
                  </a:schemeClr>
                </a:solidFill>
                <a:sym typeface="Wingdings" panose="05000000000000000000" pitchFamily="2" charset="2"/>
              </a:rPr>
              <a:t>: limite </a:t>
            </a:r>
            <a:r>
              <a:rPr lang="fr-FR" sz="1900" kern="0" dirty="0" smtClean="0">
                <a:solidFill>
                  <a:schemeClr val="tx2">
                    <a:lumMod val="75000"/>
                  </a:schemeClr>
                </a:solidFill>
                <a:sym typeface="Wingdings" panose="05000000000000000000" pitchFamily="2" charset="2"/>
              </a:rPr>
              <a:t>ferme de durée à 30’</a:t>
            </a:r>
          </a:p>
          <a:p>
            <a:pPr lvl="2" algn="just">
              <a:defRPr/>
            </a:pPr>
            <a:r>
              <a:rPr lang="fr-FR" sz="1900" kern="0" dirty="0" smtClean="0">
                <a:solidFill>
                  <a:schemeClr val="tx2">
                    <a:lumMod val="75000"/>
                  </a:schemeClr>
                </a:solidFill>
                <a:sym typeface="Wingdings" panose="05000000000000000000" pitchFamily="2" charset="2"/>
              </a:rPr>
              <a:t>Fréquence </a:t>
            </a:r>
            <a:r>
              <a:rPr lang="fr-FR" sz="1900" kern="0" dirty="0" smtClean="0">
                <a:solidFill>
                  <a:schemeClr val="tx2">
                    <a:lumMod val="75000"/>
                  </a:schemeClr>
                </a:solidFill>
                <a:sym typeface="Wingdings" panose="05000000000000000000" pitchFamily="2" charset="2"/>
              </a:rPr>
              <a:t>: </a:t>
            </a:r>
            <a:r>
              <a:rPr lang="fr-FR" sz="1900" kern="0" dirty="0" smtClean="0">
                <a:solidFill>
                  <a:schemeClr val="tx2">
                    <a:lumMod val="75000"/>
                  </a:schemeClr>
                </a:solidFill>
                <a:sym typeface="Wingdings" panose="05000000000000000000" pitchFamily="2" charset="2"/>
              </a:rPr>
              <a:t>2 fois / jour (9h / 14h)  une fois / jour  une fois </a:t>
            </a:r>
            <a:r>
              <a:rPr lang="fr-FR" sz="1900" kern="0" dirty="0">
                <a:solidFill>
                  <a:schemeClr val="tx2">
                    <a:lumMod val="75000"/>
                  </a:schemeClr>
                </a:solidFill>
                <a:sym typeface="Wingdings" panose="05000000000000000000" pitchFamily="2" charset="2"/>
              </a:rPr>
              <a:t>/</a:t>
            </a:r>
            <a:r>
              <a:rPr lang="fr-FR" sz="1900" kern="0" dirty="0" smtClean="0">
                <a:solidFill>
                  <a:schemeClr val="tx2">
                    <a:lumMod val="75000"/>
                  </a:schemeClr>
                </a:solidFill>
                <a:sym typeface="Wingdings" panose="05000000000000000000" pitchFamily="2" charset="2"/>
              </a:rPr>
              <a:t> semaine</a:t>
            </a:r>
          </a:p>
          <a:p>
            <a:pPr lvl="2" algn="just">
              <a:defRPr/>
            </a:pPr>
            <a:r>
              <a:rPr lang="fr-FR" sz="1900" kern="0" dirty="0" smtClean="0">
                <a:solidFill>
                  <a:schemeClr val="tx2">
                    <a:lumMod val="75000"/>
                  </a:schemeClr>
                </a:solidFill>
                <a:sym typeface="Wingdings" panose="05000000000000000000" pitchFamily="2" charset="2"/>
              </a:rPr>
              <a:t>Objectifs: </a:t>
            </a:r>
            <a:r>
              <a:rPr lang="fr-FR" sz="1900" i="1" kern="0" dirty="0" smtClean="0">
                <a:solidFill>
                  <a:schemeClr val="tx2">
                    <a:lumMod val="75000"/>
                  </a:schemeClr>
                </a:solidFill>
                <a:sym typeface="Wingdings" panose="05000000000000000000" pitchFamily="2" charset="2"/>
              </a:rPr>
              <a:t>Partage transparent de l’avancée de la gestion de crise technique, Analyse des remontées du terrain, concertation sur des solutions de contournement et arbitrages sur les priorisations </a:t>
            </a:r>
          </a:p>
          <a:p>
            <a:pPr marL="914400" lvl="2" indent="0" algn="just">
              <a:buNone/>
              <a:defRPr/>
            </a:pPr>
            <a:endParaRPr lang="fr-FR" sz="1900" kern="0" dirty="0">
              <a:solidFill>
                <a:schemeClr val="accent2"/>
              </a:solidFill>
              <a:sym typeface="Wingdings" panose="05000000000000000000" pitchFamily="2" charset="2"/>
            </a:endParaRPr>
          </a:p>
          <a:p>
            <a:pPr lvl="1" algn="just">
              <a:buFont typeface="Wingdings" panose="05000000000000000000" pitchFamily="2" charset="2"/>
              <a:buChar char="ü"/>
              <a:defRPr/>
            </a:pPr>
            <a:r>
              <a:rPr lang="fr-FR" sz="2300" kern="0" dirty="0" smtClean="0">
                <a:solidFill>
                  <a:schemeClr val="tx2">
                    <a:lumMod val="75000"/>
                  </a:schemeClr>
                </a:solidFill>
                <a:sym typeface="Wingdings" panose="05000000000000000000" pitchFamily="2" charset="2"/>
              </a:rPr>
              <a:t>Permettre à l’équipe informatique de se concentrer sur la technique</a:t>
            </a:r>
          </a:p>
          <a:p>
            <a:pPr lvl="2" algn="just">
              <a:buBlip>
                <a:blip r:embed="rId3"/>
              </a:buBlip>
              <a:defRPr/>
            </a:pPr>
            <a:r>
              <a:rPr lang="fr-FR" sz="1900" kern="0" dirty="0" smtClean="0">
                <a:solidFill>
                  <a:schemeClr val="accent2"/>
                </a:solidFill>
                <a:sym typeface="Wingdings" panose="05000000000000000000" pitchFamily="2" charset="2"/>
              </a:rPr>
              <a:t>Délester </a:t>
            </a:r>
            <a:r>
              <a:rPr lang="fr-FR" sz="1900" kern="0" dirty="0">
                <a:solidFill>
                  <a:schemeClr val="accent2"/>
                </a:solidFill>
                <a:sym typeface="Wingdings" panose="05000000000000000000" pitchFamily="2" charset="2"/>
              </a:rPr>
              <a:t>la Hotline informatique via la communication d’un numéro de téléphone unique géré H24 7/7 par un cadre de </a:t>
            </a:r>
            <a:r>
              <a:rPr lang="fr-FR" sz="1900" kern="0" dirty="0" smtClean="0">
                <a:solidFill>
                  <a:schemeClr val="accent2"/>
                </a:solidFill>
                <a:sym typeface="Wingdings" panose="05000000000000000000" pitchFamily="2" charset="2"/>
              </a:rPr>
              <a:t>santé</a:t>
            </a:r>
          </a:p>
          <a:p>
            <a:pPr marL="914400" lvl="2" indent="0" algn="just">
              <a:buNone/>
              <a:defRPr/>
            </a:pPr>
            <a:endParaRPr lang="fr-FR" sz="2100" kern="0" dirty="0" smtClean="0">
              <a:solidFill>
                <a:schemeClr val="tx2">
                  <a:lumMod val="75000"/>
                </a:schemeClr>
              </a:solidFill>
            </a:endParaRPr>
          </a:p>
          <a:p>
            <a:pPr lvl="1" algn="just">
              <a:buFont typeface="Wingdings" panose="05000000000000000000" pitchFamily="2" charset="2"/>
              <a:buChar char="ü"/>
              <a:defRPr/>
            </a:pPr>
            <a:r>
              <a:rPr lang="fr-FR" sz="2300" kern="0" dirty="0">
                <a:solidFill>
                  <a:schemeClr val="tx2">
                    <a:lumMod val="75000"/>
                  </a:schemeClr>
                </a:solidFill>
              </a:rPr>
              <a:t>Recours aux procédures </a:t>
            </a:r>
            <a:r>
              <a:rPr lang="fr-FR" sz="2300" kern="0" dirty="0" smtClean="0">
                <a:solidFill>
                  <a:schemeClr val="tx2">
                    <a:lumMod val="75000"/>
                  </a:schemeClr>
                </a:solidFill>
              </a:rPr>
              <a:t>dégradées</a:t>
            </a:r>
            <a:endParaRPr lang="fr-FR" sz="2300" kern="0" dirty="0">
              <a:solidFill>
                <a:schemeClr val="tx2">
                  <a:lumMod val="75000"/>
                </a:schemeClr>
              </a:solidFill>
            </a:endParaRPr>
          </a:p>
          <a:p>
            <a:pPr lvl="2" algn="just">
              <a:buBlip>
                <a:blip r:embed="rId3"/>
              </a:buBlip>
              <a:defRPr/>
            </a:pPr>
            <a:r>
              <a:rPr lang="fr-FR" sz="1900" kern="0" dirty="0">
                <a:solidFill>
                  <a:schemeClr val="accent2"/>
                </a:solidFill>
              </a:rPr>
              <a:t>Prévoir la rédaction de procédures dégradées pour les secteurs administratifs, techniques et logistiques</a:t>
            </a:r>
          </a:p>
          <a:p>
            <a:pPr marL="457200" lvl="1" indent="0" algn="just">
              <a:buNone/>
              <a:defRPr/>
            </a:pP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232029575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0121" y="188259"/>
            <a:ext cx="9750960" cy="6544237"/>
          </a:xfrm>
        </p:spPr>
        <p:txBody>
          <a:bodyPr>
            <a:normAutofit/>
          </a:bodyPr>
          <a:lstStyle/>
          <a:p>
            <a:pPr marL="914400" lvl="2" indent="0" algn="just">
              <a:buNone/>
              <a:defRPr/>
            </a:pPr>
            <a:endParaRPr lang="fr-FR" sz="1900" kern="0" dirty="0">
              <a:solidFill>
                <a:schemeClr val="accent2"/>
              </a:solidFill>
            </a:endParaRPr>
          </a:p>
          <a:p>
            <a:pPr algn="just">
              <a:defRPr/>
            </a:pPr>
            <a:r>
              <a:rPr lang="fr-FR" sz="2700" b="1" kern="0" dirty="0" smtClean="0">
                <a:solidFill>
                  <a:schemeClr val="tx2">
                    <a:lumMod val="75000"/>
                  </a:schemeClr>
                </a:solidFill>
              </a:rPr>
              <a:t>Débrouillardise </a:t>
            </a:r>
            <a:r>
              <a:rPr lang="fr-FR" sz="2700" b="1" kern="0" dirty="0">
                <a:solidFill>
                  <a:schemeClr val="tx2">
                    <a:lumMod val="75000"/>
                  </a:schemeClr>
                </a:solidFill>
              </a:rPr>
              <a:t>et pragmatisme à chaque fois que nécessaire</a:t>
            </a:r>
          </a:p>
          <a:p>
            <a:pPr lvl="1" algn="just">
              <a:buFont typeface="Wingdings" panose="05000000000000000000" pitchFamily="2" charset="2"/>
              <a:buChar char="ü"/>
              <a:defRPr/>
            </a:pPr>
            <a:r>
              <a:rPr lang="fr-FR" sz="2200" kern="0" dirty="0">
                <a:solidFill>
                  <a:schemeClr val="tx2">
                    <a:lumMod val="75000"/>
                  </a:schemeClr>
                </a:solidFill>
              </a:rPr>
              <a:t>Acquisition de box </a:t>
            </a:r>
            <a:r>
              <a:rPr lang="fr-FR" sz="2200" kern="0" dirty="0" smtClean="0">
                <a:solidFill>
                  <a:schemeClr val="tx2">
                    <a:lumMod val="75000"/>
                  </a:schemeClr>
                </a:solidFill>
              </a:rPr>
              <a:t>4G et téléphones portables pour </a:t>
            </a:r>
            <a:r>
              <a:rPr lang="fr-FR" sz="2200" kern="0" dirty="0">
                <a:solidFill>
                  <a:schemeClr val="tx2">
                    <a:lumMod val="75000"/>
                  </a:schemeClr>
                </a:solidFill>
              </a:rPr>
              <a:t>redonner internet à quelques </a:t>
            </a:r>
            <a:r>
              <a:rPr lang="fr-FR" sz="2200" kern="0" dirty="0" smtClean="0">
                <a:solidFill>
                  <a:schemeClr val="tx2">
                    <a:lumMod val="75000"/>
                  </a:schemeClr>
                </a:solidFill>
              </a:rPr>
              <a:t>utilisateurs (secrétariat médicaux, cellule de programmation du bloc opératoire, secteurs administratifs)</a:t>
            </a:r>
          </a:p>
          <a:p>
            <a:pPr lvl="1" algn="just">
              <a:buFont typeface="Wingdings" panose="05000000000000000000" pitchFamily="2" charset="2"/>
              <a:buChar char="ü"/>
              <a:defRPr/>
            </a:pPr>
            <a:r>
              <a:rPr lang="fr-FR" sz="2200" kern="0" dirty="0">
                <a:solidFill>
                  <a:schemeClr val="tx2">
                    <a:lumMod val="75000"/>
                  </a:schemeClr>
                </a:solidFill>
              </a:rPr>
              <a:t>Mise en service de PC portables neufs pour la bureautique </a:t>
            </a:r>
          </a:p>
          <a:p>
            <a:pPr lvl="1" algn="just">
              <a:buFont typeface="Wingdings" panose="05000000000000000000" pitchFamily="2" charset="2"/>
              <a:buChar char="ü"/>
              <a:defRPr/>
            </a:pPr>
            <a:r>
              <a:rPr lang="fr-FR" sz="2200" kern="0" dirty="0" smtClean="0">
                <a:solidFill>
                  <a:schemeClr val="tx2">
                    <a:lumMod val="75000"/>
                  </a:schemeClr>
                </a:solidFill>
              </a:rPr>
              <a:t>Montage d’un lien VPN </a:t>
            </a:r>
            <a:r>
              <a:rPr lang="fr-FR" sz="2200" kern="0" dirty="0">
                <a:solidFill>
                  <a:schemeClr val="tx2">
                    <a:lumMod val="75000"/>
                  </a:schemeClr>
                </a:solidFill>
              </a:rPr>
              <a:t>vers l’AP-HM </a:t>
            </a:r>
            <a:r>
              <a:rPr lang="fr-FR" sz="2200" kern="0" dirty="0" smtClean="0">
                <a:solidFill>
                  <a:schemeClr val="tx2">
                    <a:lumMod val="75000"/>
                  </a:schemeClr>
                </a:solidFill>
              </a:rPr>
              <a:t>qui héberge le DPI pour </a:t>
            </a:r>
            <a:r>
              <a:rPr lang="fr-FR" sz="2200" kern="0" dirty="0">
                <a:solidFill>
                  <a:schemeClr val="tx2">
                    <a:lumMod val="75000"/>
                  </a:schemeClr>
                </a:solidFill>
              </a:rPr>
              <a:t>l’accès à l’antériorité des </a:t>
            </a:r>
            <a:r>
              <a:rPr lang="fr-FR" sz="2200" kern="0" dirty="0" smtClean="0">
                <a:solidFill>
                  <a:schemeClr val="tx2">
                    <a:lumMod val="75000"/>
                  </a:schemeClr>
                </a:solidFill>
              </a:rPr>
              <a:t>patients ET avec le CHU de Nîmes pour l’accès au PACS</a:t>
            </a:r>
          </a:p>
          <a:p>
            <a:pPr lvl="1" algn="just">
              <a:buFont typeface="Wingdings" panose="05000000000000000000" pitchFamily="2" charset="2"/>
              <a:buChar char="ü"/>
              <a:defRPr/>
            </a:pPr>
            <a:r>
              <a:rPr lang="fr-FR" sz="2200" kern="0" dirty="0" smtClean="0">
                <a:solidFill>
                  <a:schemeClr val="tx2">
                    <a:lumMod val="75000"/>
                  </a:schemeClr>
                </a:solidFill>
              </a:rPr>
              <a:t>Renfort de gestionnaires administratifs des directions fonctionnelles pour assurer la hotline informatique</a:t>
            </a:r>
          </a:p>
          <a:p>
            <a:pPr lvl="1" algn="just">
              <a:buFont typeface="Wingdings" panose="05000000000000000000" pitchFamily="2" charset="2"/>
              <a:buChar char="ü"/>
              <a:defRPr/>
            </a:pPr>
            <a:r>
              <a:rPr lang="fr-FR" sz="2200" kern="0" dirty="0" smtClean="0">
                <a:solidFill>
                  <a:schemeClr val="tx2">
                    <a:lumMod val="75000"/>
                  </a:schemeClr>
                </a:solidFill>
              </a:rPr>
              <a:t>….</a:t>
            </a:r>
          </a:p>
          <a:p>
            <a:pPr lvl="2" algn="just">
              <a:buBlip>
                <a:blip r:embed="rId3"/>
              </a:buBlip>
              <a:defRPr/>
            </a:pPr>
            <a:r>
              <a:rPr lang="fr-FR" kern="0" dirty="0" smtClean="0">
                <a:solidFill>
                  <a:schemeClr val="accent2"/>
                </a:solidFill>
              </a:rPr>
              <a:t>Prévoir un stock de </a:t>
            </a:r>
            <a:r>
              <a:rPr lang="fr-FR" kern="0" dirty="0" err="1" smtClean="0">
                <a:solidFill>
                  <a:schemeClr val="accent2"/>
                </a:solidFill>
              </a:rPr>
              <a:t>spare</a:t>
            </a:r>
            <a:r>
              <a:rPr lang="fr-FR" kern="0" dirty="0" smtClean="0">
                <a:solidFill>
                  <a:schemeClr val="accent2"/>
                </a:solidFill>
              </a:rPr>
              <a:t> renforcé et mutualisé pour être capable de déployer des PC portables rapidement </a:t>
            </a:r>
            <a:endParaRPr lang="fr-FR" kern="0" dirty="0" smtClean="0"/>
          </a:p>
          <a:p>
            <a:pPr lvl="2" algn="just">
              <a:buBlip>
                <a:blip r:embed="rId3"/>
              </a:buBlip>
              <a:defRPr/>
            </a:pPr>
            <a:r>
              <a:rPr lang="fr-FR" kern="0" dirty="0" smtClean="0">
                <a:solidFill>
                  <a:schemeClr val="accent2"/>
                </a:solidFill>
              </a:rPr>
              <a:t>Anticiper l’attribution de PC portables pour l’équipe de Direction et les membres de la cellule de crise dans le cadre du plan blanc</a:t>
            </a:r>
          </a:p>
          <a:p>
            <a:pPr lvl="2" algn="just">
              <a:buBlip>
                <a:blip r:embed="rId3"/>
              </a:buBlip>
              <a:defRPr/>
            </a:pPr>
            <a:r>
              <a:rPr lang="fr-FR" kern="0" dirty="0" smtClean="0">
                <a:solidFill>
                  <a:schemeClr val="accent2"/>
                </a:solidFill>
              </a:rPr>
              <a:t>Diversifier si possible l’hébergement des applications sensibles </a:t>
            </a:r>
            <a:r>
              <a:rPr lang="fr-FR" kern="0" dirty="0" smtClean="0"/>
              <a:t>(RIS, SIL, DPI, SI RH, Agendas…)  </a:t>
            </a: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399610582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0121" y="188259"/>
            <a:ext cx="9750960" cy="6544237"/>
          </a:xfrm>
        </p:spPr>
        <p:txBody>
          <a:bodyPr>
            <a:normAutofit/>
          </a:bodyPr>
          <a:lstStyle/>
          <a:p>
            <a:pPr algn="just">
              <a:defRPr/>
            </a:pPr>
            <a:r>
              <a:rPr lang="fr-FR" sz="2700" b="1" kern="0" dirty="0" smtClean="0">
                <a:solidFill>
                  <a:schemeClr val="tx2">
                    <a:lumMod val="75000"/>
                  </a:schemeClr>
                </a:solidFill>
                <a:sym typeface="Wingdings" panose="05000000000000000000" pitchFamily="2" charset="2"/>
              </a:rPr>
              <a:t>Plus </a:t>
            </a:r>
            <a:r>
              <a:rPr lang="fr-FR" sz="2700" b="1" kern="0" dirty="0">
                <a:solidFill>
                  <a:schemeClr val="tx2">
                    <a:lumMod val="75000"/>
                  </a:schemeClr>
                </a:solidFill>
                <a:sym typeface="Wingdings" panose="05000000000000000000" pitchFamily="2" charset="2"/>
              </a:rPr>
              <a:t>d’une centaine de « tickets » à gérer </a:t>
            </a:r>
          </a:p>
          <a:p>
            <a:pPr lvl="1" algn="just">
              <a:buFont typeface="Wingdings" panose="05000000000000000000" pitchFamily="2" charset="2"/>
              <a:buChar char="ü"/>
              <a:defRPr/>
            </a:pPr>
            <a:r>
              <a:rPr lang="fr-FR" kern="0" dirty="0">
                <a:solidFill>
                  <a:schemeClr val="tx2">
                    <a:lumMod val="75000"/>
                  </a:schemeClr>
                </a:solidFill>
                <a:sym typeface="Wingdings" panose="05000000000000000000" pitchFamily="2" charset="2"/>
              </a:rPr>
              <a:t>Transmission des appels des usagers au </a:t>
            </a:r>
            <a:r>
              <a:rPr lang="fr-FR" kern="0" dirty="0" smtClean="0">
                <a:solidFill>
                  <a:schemeClr val="tx2">
                    <a:lumMod val="75000"/>
                  </a:schemeClr>
                </a:solidFill>
                <a:sym typeface="Wingdings" panose="05000000000000000000" pitchFamily="2" charset="2"/>
              </a:rPr>
              <a:t>standard</a:t>
            </a: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En l’absence du DPI et des </a:t>
            </a:r>
            <a:r>
              <a:rPr lang="fr-FR" sz="1800" i="1" kern="0" dirty="0" err="1" smtClean="0">
                <a:solidFill>
                  <a:schemeClr val="tx2">
                    <a:lumMod val="75000"/>
                  </a:schemeClr>
                </a:solidFill>
                <a:sym typeface="Wingdings" panose="05000000000000000000" pitchFamily="2" charset="2"/>
              </a:rPr>
              <a:t>requeteurs</a:t>
            </a:r>
            <a:r>
              <a:rPr lang="fr-FR" sz="1800" i="1" kern="0" dirty="0" smtClean="0">
                <a:solidFill>
                  <a:schemeClr val="tx2">
                    <a:lumMod val="75000"/>
                  </a:schemeClr>
                </a:solidFill>
                <a:sym typeface="Wingdings" panose="05000000000000000000" pitchFamily="2" charset="2"/>
              </a:rPr>
              <a:t>, le standardiste ne sait pas quel patient est dans quelle chambre</a:t>
            </a: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Organisation d’un tour pour effectuer une cartographie Excel des patients présents dans les lits avec actualisation tous les jours (fiches navettes) et mise à disposition du standard téléphonique</a:t>
            </a:r>
          </a:p>
          <a:p>
            <a:pPr lvl="3" algn="just">
              <a:buBlip>
                <a:blip r:embed="rId3"/>
              </a:buBlip>
              <a:defRPr/>
            </a:pPr>
            <a:r>
              <a:rPr lang="fr-FR" sz="2200" kern="0" dirty="0">
                <a:solidFill>
                  <a:schemeClr val="accent2"/>
                </a:solidFill>
                <a:sym typeface="Wingdings" panose="05000000000000000000" pitchFamily="2" charset="2"/>
              </a:rPr>
              <a:t>Prévoir un accès à un espace de stockage sécurisé dans le </a:t>
            </a:r>
            <a:r>
              <a:rPr lang="fr-FR" sz="2200" kern="0" dirty="0" smtClean="0">
                <a:solidFill>
                  <a:schemeClr val="accent2"/>
                </a:solidFill>
                <a:sym typeface="Wingdings" panose="05000000000000000000" pitchFamily="2" charset="2"/>
              </a:rPr>
              <a:t>cloud</a:t>
            </a:r>
          </a:p>
          <a:p>
            <a:pPr marL="1371600" lvl="3" indent="0" algn="just">
              <a:buNone/>
              <a:defRPr/>
            </a:pPr>
            <a:endParaRPr lang="fr-FR" sz="2200" kern="0" dirty="0">
              <a:solidFill>
                <a:schemeClr val="accent2"/>
              </a:solidFill>
              <a:sym typeface="Wingdings" panose="05000000000000000000" pitchFamily="2" charset="2"/>
            </a:endParaRPr>
          </a:p>
          <a:p>
            <a:pPr lvl="1" algn="just">
              <a:lnSpc>
                <a:spcPct val="100000"/>
              </a:lnSpc>
              <a:buFont typeface="Wingdings" panose="05000000000000000000" pitchFamily="2" charset="2"/>
              <a:buChar char="ü"/>
              <a:defRPr/>
            </a:pPr>
            <a:r>
              <a:rPr lang="fr-FR" kern="0" dirty="0">
                <a:solidFill>
                  <a:schemeClr val="tx2">
                    <a:lumMod val="75000"/>
                  </a:schemeClr>
                </a:solidFill>
                <a:sym typeface="Wingdings" panose="05000000000000000000" pitchFamily="2" charset="2"/>
              </a:rPr>
              <a:t>Continuité de l’imagerie</a:t>
            </a: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Impossibilité d’obtenir des interprétations en l’absence de radiologue présent sur site pendant les heures de permanence des soins</a:t>
            </a: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Graver un CD, système de taxi pour transmettre les examens au CHU de Nîmes situé à 30’ et retour des résultats sur l’un des rares fax disponibles dans l’établissement (standard)</a:t>
            </a:r>
          </a:p>
          <a:p>
            <a:pPr marL="914400" lvl="2" indent="0" algn="just">
              <a:buNone/>
              <a:defRPr/>
            </a:pPr>
            <a:endParaRPr lang="fr-FR" sz="1800" i="1" kern="0" dirty="0" smtClean="0">
              <a:solidFill>
                <a:schemeClr val="tx2">
                  <a:lumMod val="75000"/>
                </a:schemeClr>
              </a:solidFill>
              <a:sym typeface="Wingdings" panose="05000000000000000000" pitchFamily="2" charset="2"/>
            </a:endParaRPr>
          </a:p>
          <a:p>
            <a:pPr lvl="1" algn="just">
              <a:buFont typeface="Wingdings" panose="05000000000000000000" pitchFamily="2" charset="2"/>
              <a:buChar char="ü"/>
              <a:defRPr/>
            </a:pPr>
            <a:r>
              <a:rPr lang="fr-FR" kern="0" dirty="0" smtClean="0">
                <a:solidFill>
                  <a:schemeClr val="tx2">
                    <a:lumMod val="75000"/>
                  </a:schemeClr>
                </a:solidFill>
                <a:sym typeface="Wingdings" panose="05000000000000000000" pitchFamily="2" charset="2"/>
              </a:rPr>
              <a:t>Transmission des résultats de biologie</a:t>
            </a: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Edition papier directement depuis les automates (collage d’une étiquette dégradée sur les fiches papiers) </a:t>
            </a: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Organisation de 2 tours de livraisons dans les services de soins par le service intérieur</a:t>
            </a:r>
          </a:p>
          <a:p>
            <a:pPr marL="457200" lvl="1" indent="0" algn="just">
              <a:buNone/>
              <a:defRPr/>
            </a:pPr>
            <a:endParaRPr lang="fr-FR" sz="2200" i="1" kern="0" dirty="0" smtClean="0">
              <a:solidFill>
                <a:schemeClr val="tx2">
                  <a:lumMod val="75000"/>
                </a:schemeClr>
              </a:solidFill>
              <a:sym typeface="Wingdings" panose="05000000000000000000" pitchFamily="2" charset="2"/>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428897715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95534" y="109182"/>
            <a:ext cx="10016615" cy="6623314"/>
          </a:xfrm>
        </p:spPr>
        <p:txBody>
          <a:bodyPr>
            <a:normAutofit lnSpcReduction="10000"/>
          </a:bodyPr>
          <a:lstStyle/>
          <a:p>
            <a:pPr lvl="1" algn="just">
              <a:buFont typeface="Wingdings" panose="05000000000000000000" pitchFamily="2" charset="2"/>
              <a:buChar char="ü"/>
              <a:defRPr/>
            </a:pPr>
            <a:r>
              <a:rPr lang="fr-FR" kern="0" dirty="0">
                <a:solidFill>
                  <a:schemeClr val="tx2">
                    <a:lumMod val="75000"/>
                  </a:schemeClr>
                </a:solidFill>
                <a:sym typeface="Wingdings" panose="05000000000000000000" pitchFamily="2" charset="2"/>
              </a:rPr>
              <a:t>Ajustement des fiches papier liées au circuit du médicament</a:t>
            </a:r>
          </a:p>
          <a:p>
            <a:pPr lvl="2" algn="just">
              <a:lnSpc>
                <a:spcPct val="100000"/>
              </a:lnSpc>
              <a:buFont typeface="Wingdings" panose="05000000000000000000" pitchFamily="2" charset="2"/>
              <a:buChar char="§"/>
              <a:defRPr/>
            </a:pPr>
            <a:r>
              <a:rPr lang="fr-FR" sz="1800" i="1" kern="0" dirty="0">
                <a:solidFill>
                  <a:schemeClr val="tx2">
                    <a:lumMod val="75000"/>
                  </a:schemeClr>
                </a:solidFill>
                <a:sym typeface="Wingdings" panose="05000000000000000000" pitchFamily="2" charset="2"/>
              </a:rPr>
              <a:t>Initialement prévues sur une durée de 3j, les supports ont été revus à 15j pour éviter aux médecins d’avoir à réécrire les traitements</a:t>
            </a:r>
          </a:p>
          <a:p>
            <a:pPr lvl="2" algn="just">
              <a:lnSpc>
                <a:spcPct val="100000"/>
              </a:lnSpc>
              <a:buFont typeface="Wingdings" panose="05000000000000000000" pitchFamily="2" charset="2"/>
              <a:buChar char="§"/>
              <a:defRPr/>
            </a:pPr>
            <a:r>
              <a:rPr lang="fr-FR" sz="1800" i="1" kern="0" dirty="0">
                <a:solidFill>
                  <a:schemeClr val="tx2">
                    <a:lumMod val="75000"/>
                  </a:schemeClr>
                </a:solidFill>
                <a:sym typeface="Wingdings" panose="05000000000000000000" pitchFamily="2" charset="2"/>
              </a:rPr>
              <a:t> Travail important de sensibilisation des médecins et IDE en raison d’erreurs dans les prises en charges: écritures illisibles, traitements non suspendus, double administration</a:t>
            </a:r>
            <a:r>
              <a:rPr lang="fr-FR" sz="1800" i="1" kern="0" dirty="0" smtClean="0">
                <a:solidFill>
                  <a:schemeClr val="tx2">
                    <a:lumMod val="75000"/>
                  </a:schemeClr>
                </a:solidFill>
                <a:sym typeface="Wingdings" panose="05000000000000000000" pitchFamily="2" charset="2"/>
              </a:rPr>
              <a:t>…</a:t>
            </a:r>
          </a:p>
          <a:p>
            <a:pPr marL="914400" lvl="2" indent="0" algn="just">
              <a:lnSpc>
                <a:spcPct val="100000"/>
              </a:lnSpc>
              <a:buNone/>
              <a:defRPr/>
            </a:pPr>
            <a:endParaRPr lang="fr-FR" sz="1800" i="1" kern="0" dirty="0">
              <a:solidFill>
                <a:schemeClr val="tx2">
                  <a:lumMod val="75000"/>
                </a:schemeClr>
              </a:solidFill>
              <a:sym typeface="Wingdings" panose="05000000000000000000" pitchFamily="2" charset="2"/>
            </a:endParaRPr>
          </a:p>
          <a:p>
            <a:pPr lvl="1" algn="just">
              <a:lnSpc>
                <a:spcPct val="100000"/>
              </a:lnSpc>
              <a:buFont typeface="Wingdings" panose="05000000000000000000" pitchFamily="2" charset="2"/>
              <a:buChar char="ü"/>
              <a:defRPr/>
            </a:pPr>
            <a:r>
              <a:rPr lang="fr-FR" kern="0" dirty="0" smtClean="0">
                <a:solidFill>
                  <a:schemeClr val="tx2">
                    <a:lumMod val="75000"/>
                  </a:schemeClr>
                </a:solidFill>
                <a:sym typeface="Wingdings" panose="05000000000000000000" pitchFamily="2" charset="2"/>
              </a:rPr>
              <a:t>Production des courriers médicaux</a:t>
            </a:r>
          </a:p>
          <a:p>
            <a:pPr lvl="2" algn="just">
              <a:lnSpc>
                <a:spcPct val="100000"/>
              </a:lnSpc>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Acquisition de dictaphones numériques autonomes complémentaires</a:t>
            </a:r>
          </a:p>
          <a:p>
            <a:pPr lvl="2" algn="just">
              <a:lnSpc>
                <a:spcPct val="100000"/>
              </a:lnSpc>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Retranscription directement dans Word par les secrétaires médicales avec diffusion postale</a:t>
            </a:r>
          </a:p>
          <a:p>
            <a:pPr lvl="3" algn="just">
              <a:lnSpc>
                <a:spcPct val="100000"/>
              </a:lnSpc>
              <a:buBlip>
                <a:blip r:embed="rId3"/>
              </a:buBlip>
              <a:defRPr/>
            </a:pPr>
            <a:r>
              <a:rPr lang="fr-FR" sz="2000" kern="0" dirty="0" smtClean="0">
                <a:solidFill>
                  <a:srgbClr val="EE7202"/>
                </a:solidFill>
                <a:sym typeface="Wingdings" panose="05000000000000000000" pitchFamily="2" charset="2"/>
              </a:rPr>
              <a:t>Anticiper la réintégration future dans le DPI en organisant un recueil et un stockage sur support externe ou dans le cloud</a:t>
            </a:r>
          </a:p>
          <a:p>
            <a:pPr marL="1371600" lvl="3" indent="0" algn="just">
              <a:lnSpc>
                <a:spcPct val="100000"/>
              </a:lnSpc>
              <a:buNone/>
              <a:defRPr/>
            </a:pPr>
            <a:endParaRPr lang="fr-FR" sz="2000" kern="0" dirty="0" smtClean="0">
              <a:solidFill>
                <a:srgbClr val="EE7202"/>
              </a:solidFill>
              <a:sym typeface="Wingdings" panose="05000000000000000000" pitchFamily="2" charset="2"/>
            </a:endParaRPr>
          </a:p>
          <a:p>
            <a:pPr lvl="1" algn="just">
              <a:lnSpc>
                <a:spcPct val="100000"/>
              </a:lnSpc>
              <a:buFont typeface="Wingdings" panose="05000000000000000000" pitchFamily="2" charset="2"/>
              <a:buChar char="ü"/>
              <a:defRPr/>
            </a:pPr>
            <a:r>
              <a:rPr lang="fr-FR" kern="0" dirty="0" smtClean="0">
                <a:solidFill>
                  <a:schemeClr val="tx2">
                    <a:lumMod val="75000"/>
                  </a:schemeClr>
                </a:solidFill>
                <a:sym typeface="Wingdings" panose="05000000000000000000" pitchFamily="2" charset="2"/>
              </a:rPr>
              <a:t>Processus de facturation</a:t>
            </a:r>
          </a:p>
          <a:p>
            <a:pPr lvl="3" algn="just">
              <a:lnSpc>
                <a:spcPct val="100000"/>
              </a:lnSpc>
              <a:buBlip>
                <a:blip r:embed="rId3"/>
              </a:buBlip>
              <a:defRPr/>
            </a:pPr>
            <a:r>
              <a:rPr lang="fr-FR" sz="2000" kern="0" dirty="0" smtClean="0">
                <a:solidFill>
                  <a:srgbClr val="EE7202"/>
                </a:solidFill>
                <a:sym typeface="Wingdings" panose="05000000000000000000" pitchFamily="2" charset="2"/>
              </a:rPr>
              <a:t>Veiller à récupérer au fil de l’eau les fiches papier sur lesquels les médecins et secrétaires écrivent les actes CCAM-NGAP </a:t>
            </a:r>
          </a:p>
          <a:p>
            <a:pPr marL="1371600" lvl="3" indent="0" algn="just">
              <a:lnSpc>
                <a:spcPct val="100000"/>
              </a:lnSpc>
              <a:buNone/>
              <a:defRPr/>
            </a:pPr>
            <a:endParaRPr lang="fr-FR" sz="2000" kern="0" dirty="0">
              <a:solidFill>
                <a:srgbClr val="EE7202"/>
              </a:solidFill>
              <a:sym typeface="Wingdings" panose="05000000000000000000" pitchFamily="2" charset="2"/>
            </a:endParaRPr>
          </a:p>
          <a:p>
            <a:pPr lvl="1" algn="just">
              <a:lnSpc>
                <a:spcPct val="100000"/>
              </a:lnSpc>
              <a:buFont typeface="Wingdings" panose="05000000000000000000" pitchFamily="2" charset="2"/>
              <a:buChar char="ü"/>
              <a:defRPr/>
            </a:pPr>
            <a:r>
              <a:rPr lang="fr-FR" kern="0" dirty="0" smtClean="0">
                <a:solidFill>
                  <a:schemeClr val="tx2">
                    <a:lumMod val="75000"/>
                  </a:schemeClr>
                </a:solidFill>
                <a:sym typeface="Wingdings" panose="05000000000000000000" pitchFamily="2" charset="2"/>
              </a:rPr>
              <a:t>Renforcement </a:t>
            </a:r>
            <a:r>
              <a:rPr lang="fr-FR" kern="0" dirty="0">
                <a:solidFill>
                  <a:schemeClr val="tx2">
                    <a:lumMod val="75000"/>
                  </a:schemeClr>
                </a:solidFill>
                <a:sym typeface="Wingdings" panose="05000000000000000000" pitchFamily="2" charset="2"/>
              </a:rPr>
              <a:t>de l’accueil administratif</a:t>
            </a:r>
          </a:p>
          <a:p>
            <a:pPr lvl="2" algn="just">
              <a:buFont typeface="Wingdings" panose="05000000000000000000" pitchFamily="2" charset="2"/>
              <a:buChar char="§"/>
              <a:defRPr/>
            </a:pPr>
            <a:r>
              <a:rPr lang="fr-FR" sz="1800" i="1" kern="0" dirty="0">
                <a:solidFill>
                  <a:schemeClr val="tx2">
                    <a:lumMod val="75000"/>
                  </a:schemeClr>
                </a:solidFill>
                <a:sym typeface="Wingdings" panose="05000000000000000000" pitchFamily="2" charset="2"/>
              </a:rPr>
              <a:t>Retards importants en raison de l’absence du logiciel d’appels des patients et de la GAM</a:t>
            </a:r>
          </a:p>
          <a:p>
            <a:pPr lvl="2" algn="just">
              <a:buFont typeface="Wingdings" panose="05000000000000000000" pitchFamily="2" charset="2"/>
              <a:buChar char="§"/>
              <a:defRPr/>
            </a:pPr>
            <a:r>
              <a:rPr lang="fr-FR" sz="1800" i="1" kern="0" dirty="0">
                <a:solidFill>
                  <a:schemeClr val="tx2">
                    <a:lumMod val="75000"/>
                  </a:schemeClr>
                </a:solidFill>
                <a:sym typeface="Wingdings" panose="05000000000000000000" pitchFamily="2" charset="2"/>
              </a:rPr>
              <a:t>Sortie des anciens rouleaux, agent dédié à la distribution des tickets et à l’appel des </a:t>
            </a:r>
            <a:r>
              <a:rPr lang="fr-FR" sz="1800" i="1" kern="0" dirty="0" smtClean="0">
                <a:solidFill>
                  <a:schemeClr val="tx2">
                    <a:lumMod val="75000"/>
                  </a:schemeClr>
                </a:solidFill>
                <a:sym typeface="Wingdings" panose="05000000000000000000" pitchFamily="2" charset="2"/>
              </a:rPr>
              <a:t>patients </a:t>
            </a: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121131300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95534" y="109182"/>
            <a:ext cx="10016615" cy="6623314"/>
          </a:xfrm>
        </p:spPr>
        <p:txBody>
          <a:bodyPr>
            <a:normAutofit/>
          </a:bodyPr>
          <a:lstStyle/>
          <a:p>
            <a:pPr lvl="1" algn="just">
              <a:lnSpc>
                <a:spcPct val="100000"/>
              </a:lnSpc>
              <a:buFont typeface="Wingdings" panose="05000000000000000000" pitchFamily="2" charset="2"/>
              <a:buChar char="ü"/>
              <a:defRPr/>
            </a:pPr>
            <a:r>
              <a:rPr lang="fr-FR" kern="0" dirty="0" smtClean="0">
                <a:solidFill>
                  <a:schemeClr val="tx2">
                    <a:lumMod val="75000"/>
                  </a:schemeClr>
                </a:solidFill>
                <a:sym typeface="Wingdings" panose="05000000000000000000" pitchFamily="2" charset="2"/>
              </a:rPr>
              <a:t>Paie </a:t>
            </a:r>
            <a:r>
              <a:rPr lang="fr-FR" kern="0" dirty="0">
                <a:solidFill>
                  <a:schemeClr val="tx2">
                    <a:lumMod val="75000"/>
                  </a:schemeClr>
                </a:solidFill>
                <a:sym typeface="Wingdings" panose="05000000000000000000" pitchFamily="2" charset="2"/>
              </a:rPr>
              <a:t>des personnels</a:t>
            </a:r>
          </a:p>
          <a:p>
            <a:pPr lvl="2" algn="just">
              <a:buFont typeface="Wingdings" panose="05000000000000000000" pitchFamily="2" charset="2"/>
              <a:buChar char="§"/>
              <a:defRPr/>
            </a:pPr>
            <a:r>
              <a:rPr lang="fr-FR" sz="1800" i="1" kern="0" dirty="0">
                <a:solidFill>
                  <a:schemeClr val="tx2">
                    <a:lumMod val="75000"/>
                  </a:schemeClr>
                </a:solidFill>
                <a:sym typeface="Wingdings" panose="05000000000000000000" pitchFamily="2" charset="2"/>
              </a:rPr>
              <a:t>Mandatement de la paie du mois M-1 avec ajustement pour retirer manuellement les agents ayant quitté l’établissement et procéder à des acomptes pour les </a:t>
            </a:r>
            <a:r>
              <a:rPr lang="fr-FR" sz="1800" i="1" kern="0">
                <a:solidFill>
                  <a:schemeClr val="tx2">
                    <a:lumMod val="75000"/>
                  </a:schemeClr>
                </a:solidFill>
                <a:sym typeface="Wingdings" panose="05000000000000000000" pitchFamily="2" charset="2"/>
              </a:rPr>
              <a:t>nouveaux </a:t>
            </a:r>
            <a:r>
              <a:rPr lang="fr-FR" sz="1800" i="1" kern="0" smtClean="0">
                <a:solidFill>
                  <a:schemeClr val="tx2">
                    <a:lumMod val="75000"/>
                  </a:schemeClr>
                </a:solidFill>
                <a:sym typeface="Wingdings" panose="05000000000000000000" pitchFamily="2" charset="2"/>
              </a:rPr>
              <a:t>venus</a:t>
            </a:r>
            <a:endParaRPr lang="fr-FR" sz="1800" i="1" kern="0" dirty="0">
              <a:solidFill>
                <a:schemeClr val="tx2">
                  <a:lumMod val="75000"/>
                </a:schemeClr>
              </a:solidFill>
              <a:sym typeface="Wingdings" panose="05000000000000000000" pitchFamily="2" charset="2"/>
            </a:endParaRPr>
          </a:p>
          <a:p>
            <a:pPr lvl="2" algn="just">
              <a:buFont typeface="Wingdings" panose="05000000000000000000" pitchFamily="2" charset="2"/>
              <a:buChar char="§"/>
              <a:defRPr/>
            </a:pPr>
            <a:r>
              <a:rPr lang="fr-FR" sz="1800" i="1" kern="0" dirty="0">
                <a:solidFill>
                  <a:schemeClr val="tx2">
                    <a:lumMod val="75000"/>
                  </a:schemeClr>
                </a:solidFill>
                <a:sym typeface="Wingdings" panose="05000000000000000000" pitchFamily="2" charset="2"/>
              </a:rPr>
              <a:t>Les paies d’août et septembre ont été versées sans les éléments variables </a:t>
            </a:r>
            <a:r>
              <a:rPr lang="fr-FR" sz="1800" kern="0" dirty="0">
                <a:solidFill>
                  <a:schemeClr val="tx2">
                    <a:lumMod val="75000"/>
                  </a:schemeClr>
                </a:solidFill>
                <a:sym typeface="Wingdings" panose="05000000000000000000" pitchFamily="2" charset="2"/>
              </a:rPr>
              <a:t>(gardes, astreintes, heures supplémentaires, temps additionnel</a:t>
            </a:r>
            <a:r>
              <a:rPr lang="fr-FR" sz="1800" kern="0" dirty="0" smtClean="0">
                <a:solidFill>
                  <a:schemeClr val="tx2">
                    <a:lumMod val="75000"/>
                  </a:schemeClr>
                </a:solidFill>
                <a:sym typeface="Wingdings" panose="05000000000000000000" pitchFamily="2" charset="2"/>
              </a:rPr>
              <a:t>…)</a:t>
            </a:r>
          </a:p>
          <a:p>
            <a:pPr marL="914400" lvl="2" indent="0" algn="just">
              <a:buNone/>
              <a:defRPr/>
            </a:pPr>
            <a:endParaRPr lang="fr-FR" sz="1800" i="1" kern="0" dirty="0">
              <a:solidFill>
                <a:schemeClr val="tx2">
                  <a:lumMod val="75000"/>
                </a:schemeClr>
              </a:solidFill>
              <a:sym typeface="Wingdings" panose="05000000000000000000" pitchFamily="2" charset="2"/>
            </a:endParaRPr>
          </a:p>
          <a:p>
            <a:pPr lvl="1" algn="just">
              <a:lnSpc>
                <a:spcPct val="100000"/>
              </a:lnSpc>
              <a:buFont typeface="Wingdings" panose="05000000000000000000" pitchFamily="2" charset="2"/>
              <a:buChar char="ü"/>
              <a:defRPr/>
            </a:pPr>
            <a:r>
              <a:rPr lang="fr-FR" kern="0" dirty="0" smtClean="0">
                <a:solidFill>
                  <a:schemeClr val="tx2">
                    <a:lumMod val="75000"/>
                  </a:schemeClr>
                </a:solidFill>
                <a:sym typeface="Wingdings" panose="05000000000000000000" pitchFamily="2" charset="2"/>
              </a:rPr>
              <a:t>Identification </a:t>
            </a:r>
            <a:r>
              <a:rPr lang="fr-FR" kern="0" dirty="0">
                <a:solidFill>
                  <a:schemeClr val="tx2">
                    <a:lumMod val="75000"/>
                  </a:schemeClr>
                </a:solidFill>
                <a:sym typeface="Wingdings" panose="05000000000000000000" pitchFamily="2" charset="2"/>
              </a:rPr>
              <a:t>des tenues du personnel, </a:t>
            </a:r>
            <a:r>
              <a:rPr lang="fr-FR" kern="0" dirty="0" smtClean="0">
                <a:solidFill>
                  <a:schemeClr val="tx2">
                    <a:lumMod val="75000"/>
                  </a:schemeClr>
                </a:solidFill>
                <a:sym typeface="Wingdings" panose="05000000000000000000" pitchFamily="2" charset="2"/>
              </a:rPr>
              <a:t>commande </a:t>
            </a:r>
            <a:r>
              <a:rPr lang="fr-FR" kern="0" dirty="0">
                <a:solidFill>
                  <a:schemeClr val="tx2">
                    <a:lumMod val="75000"/>
                  </a:schemeClr>
                </a:solidFill>
                <a:sym typeface="Wingdings" panose="05000000000000000000" pitchFamily="2" charset="2"/>
              </a:rPr>
              <a:t>des repas, paiement des fournisseurs…. </a:t>
            </a:r>
            <a:endParaRPr lang="fr-FR" kern="0" dirty="0" smtClean="0">
              <a:solidFill>
                <a:schemeClr val="tx2">
                  <a:lumMod val="75000"/>
                </a:schemeClr>
              </a:solidFill>
              <a:sym typeface="Wingdings" panose="05000000000000000000" pitchFamily="2" charset="2"/>
            </a:endParaRPr>
          </a:p>
          <a:p>
            <a:pPr marL="457200" lvl="1" indent="0" algn="just">
              <a:lnSpc>
                <a:spcPct val="100000"/>
              </a:lnSpc>
              <a:buNone/>
              <a:defRPr/>
            </a:pPr>
            <a:endParaRPr lang="fr-FR" sz="1800" kern="0" dirty="0" smtClean="0">
              <a:solidFill>
                <a:schemeClr val="tx2">
                  <a:lumMod val="75000"/>
                </a:schemeClr>
              </a:solidFill>
              <a:sym typeface="Wingdings" panose="05000000000000000000" pitchFamily="2" charset="2"/>
            </a:endParaRPr>
          </a:p>
          <a:p>
            <a:pPr lvl="1" algn="just">
              <a:lnSpc>
                <a:spcPct val="100000"/>
              </a:lnSpc>
              <a:buFont typeface="Wingdings" panose="05000000000000000000" pitchFamily="2" charset="2"/>
              <a:buChar char="ü"/>
              <a:defRPr/>
            </a:pPr>
            <a:r>
              <a:rPr lang="fr-FR" sz="2100" kern="0" dirty="0" smtClean="0">
                <a:solidFill>
                  <a:schemeClr val="tx2">
                    <a:lumMod val="75000"/>
                  </a:schemeClr>
                </a:solidFill>
                <a:sym typeface="Wingdings" panose="05000000000000000000" pitchFamily="2" charset="2"/>
              </a:rPr>
              <a:t>….</a:t>
            </a:r>
          </a:p>
          <a:p>
            <a:pPr marL="457200" lvl="1" indent="0" algn="just">
              <a:lnSpc>
                <a:spcPct val="100000"/>
              </a:lnSpc>
              <a:buNone/>
              <a:defRPr/>
            </a:pPr>
            <a:endParaRPr lang="fr-FR" sz="1800" kern="0" dirty="0">
              <a:solidFill>
                <a:schemeClr val="tx2">
                  <a:lumMod val="75000"/>
                </a:schemeClr>
              </a:solidFill>
              <a:sym typeface="Wingdings" panose="05000000000000000000" pitchFamily="2" charset="2"/>
            </a:endParaRPr>
          </a:p>
          <a:p>
            <a:pPr lvl="1" algn="just">
              <a:lnSpc>
                <a:spcPct val="110000"/>
              </a:lnSpc>
              <a:buFont typeface="Wingdings" panose="05000000000000000000" pitchFamily="2" charset="2"/>
              <a:buChar char="ü"/>
              <a:defRPr/>
            </a:pPr>
            <a:r>
              <a:rPr lang="fr-FR" kern="0" dirty="0">
                <a:solidFill>
                  <a:schemeClr val="tx2">
                    <a:lumMod val="75000"/>
                  </a:schemeClr>
                </a:solidFill>
                <a:sym typeface="Wingdings" panose="05000000000000000000" pitchFamily="2" charset="2"/>
              </a:rPr>
              <a:t>Maintien de la gestion de crise COVID: vaccination, saisie SIDEP </a:t>
            </a:r>
            <a:r>
              <a:rPr lang="fr-FR" kern="0" dirty="0" smtClean="0">
                <a:solidFill>
                  <a:schemeClr val="tx2">
                    <a:lumMod val="75000"/>
                  </a:schemeClr>
                </a:solidFill>
                <a:sym typeface="Wingdings" panose="05000000000000000000" pitchFamily="2" charset="2"/>
              </a:rPr>
              <a:t>!</a:t>
            </a:r>
            <a:endParaRPr lang="fr-FR" kern="0" dirty="0">
              <a:solidFill>
                <a:schemeClr val="tx2">
                  <a:lumMod val="75000"/>
                </a:schemeClr>
              </a:solidFill>
              <a:sym typeface="Wingdings" panose="05000000000000000000" pitchFamily="2" charset="2"/>
            </a:endParaRP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Partage de connexion 4G sur un PC portable neuf permettant à la secrétaire de se connecter à VAC SI CNAM</a:t>
            </a:r>
          </a:p>
          <a:p>
            <a:pPr lvl="2" algn="just">
              <a:buFont typeface="Wingdings" panose="05000000000000000000" pitchFamily="2" charset="2"/>
              <a:buChar char="§"/>
              <a:defRPr/>
            </a:pPr>
            <a:r>
              <a:rPr lang="fr-FR" sz="1800" i="1" kern="0" dirty="0" smtClean="0">
                <a:solidFill>
                  <a:schemeClr val="tx2">
                    <a:lumMod val="75000"/>
                  </a:schemeClr>
                </a:solidFill>
                <a:sym typeface="Wingdings" panose="05000000000000000000" pitchFamily="2" charset="2"/>
              </a:rPr>
              <a:t>Affectation d’un aide soignant pour saisir manuellement la centaine de résultats quotidiens de tests RT-PCR via un compte nominatif créé par l’APHP</a:t>
            </a:r>
          </a:p>
          <a:p>
            <a:pPr marL="0" indent="0" algn="just">
              <a:buNone/>
              <a:defRPr/>
            </a:pPr>
            <a:endParaRPr lang="fr-FR" sz="2500" kern="0" dirty="0" smtClean="0">
              <a:solidFill>
                <a:schemeClr val="tx2">
                  <a:lumMod val="75000"/>
                </a:schemeClr>
              </a:solidFill>
            </a:endParaRPr>
          </a:p>
          <a:p>
            <a:pPr marL="0" indent="0" algn="ctr">
              <a:buNone/>
              <a:defRPr/>
            </a:pPr>
            <a:r>
              <a:rPr lang="fr-FR" sz="2500" b="1" u="sng" kern="0" dirty="0">
                <a:solidFill>
                  <a:schemeClr val="accent6"/>
                </a:solidFill>
              </a:rPr>
              <a:t>Maintien des activités sans </a:t>
            </a:r>
            <a:r>
              <a:rPr lang="fr-FR" sz="2500" b="1" u="sng" kern="0" dirty="0" smtClean="0">
                <a:solidFill>
                  <a:schemeClr val="accent6"/>
                </a:solidFill>
              </a:rPr>
              <a:t>annulations </a:t>
            </a:r>
            <a:r>
              <a:rPr lang="fr-FR" sz="2500" b="1" u="sng" kern="0" dirty="0">
                <a:solidFill>
                  <a:schemeClr val="accent6"/>
                </a:solidFill>
              </a:rPr>
              <a:t>au prix d’une mobilisation importante de </a:t>
            </a:r>
            <a:r>
              <a:rPr lang="fr-FR" sz="2500" b="1" u="sng" kern="0" dirty="0" smtClean="0">
                <a:solidFill>
                  <a:schemeClr val="accent6"/>
                </a:solidFill>
              </a:rPr>
              <a:t>toute la </a:t>
            </a:r>
            <a:r>
              <a:rPr lang="fr-FR" sz="2500" b="1" u="sng" kern="0" dirty="0">
                <a:solidFill>
                  <a:schemeClr val="accent6"/>
                </a:solidFill>
              </a:rPr>
              <a:t>communauté </a:t>
            </a:r>
            <a:r>
              <a:rPr lang="fr-FR" sz="2500" b="1" u="sng" kern="0" dirty="0" smtClean="0">
                <a:solidFill>
                  <a:schemeClr val="accent6"/>
                </a:solidFill>
              </a:rPr>
              <a:t>hospitalière arlésienne</a:t>
            </a:r>
            <a:endParaRPr lang="fr-FR" sz="2500" b="1" u="sng" kern="0" dirty="0">
              <a:solidFill>
                <a:schemeClr val="accent6"/>
              </a:solidFill>
            </a:endParaRPr>
          </a:p>
          <a:p>
            <a:pPr marL="457200" lvl="1" indent="0" algn="just">
              <a:buNone/>
              <a:defRPr/>
            </a:pP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257083363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611796" y="-212032"/>
            <a:ext cx="9309285" cy="1008062"/>
          </a:xfrm>
        </p:spPr>
        <p:txBody>
          <a:bodyPr>
            <a:normAutofit/>
          </a:bodyPr>
          <a:lstStyle/>
          <a:p>
            <a:pPr algn="ctr" defTabSz="685800">
              <a:defRPr/>
            </a:pPr>
            <a:r>
              <a:rPr lang="fr-FR" sz="3200" b="1" dirty="0" smtClean="0">
                <a:solidFill>
                  <a:schemeClr val="accent5">
                    <a:lumMod val="75000"/>
                  </a:schemeClr>
                </a:solidFill>
                <a:latin typeface="Calibri" panose="020F0502020204030204"/>
              </a:rPr>
              <a:t>3. Scénario </a:t>
            </a:r>
            <a:r>
              <a:rPr lang="fr-FR" sz="3200" b="1" dirty="0" smtClean="0">
                <a:solidFill>
                  <a:schemeClr val="accent5">
                    <a:lumMod val="75000"/>
                  </a:schemeClr>
                </a:solidFill>
                <a:latin typeface="Calibri" panose="020F0502020204030204"/>
              </a:rPr>
              <a:t>de l’attaque</a:t>
            </a:r>
            <a:endParaRPr lang="fr-FR" sz="2800" kern="0" dirty="0">
              <a:solidFill>
                <a:schemeClr val="tx2">
                  <a:lumMod val="75000"/>
                </a:schemeClr>
              </a:solidFill>
              <a:latin typeface="+mn-lt"/>
              <a:ea typeface="+mn-ea"/>
              <a:cs typeface="+mn-cs"/>
            </a:endParaRPr>
          </a:p>
        </p:txBody>
      </p:sp>
      <p:sp>
        <p:nvSpPr>
          <p:cNvPr id="19459" name="Espace réservé du contenu 2"/>
          <p:cNvSpPr>
            <a:spLocks noGrp="1"/>
          </p:cNvSpPr>
          <p:nvPr>
            <p:ph idx="1"/>
          </p:nvPr>
        </p:nvSpPr>
        <p:spPr>
          <a:xfrm>
            <a:off x="59808" y="615276"/>
            <a:ext cx="9941442" cy="5341043"/>
          </a:xfrm>
        </p:spPr>
        <p:txBody>
          <a:bodyPr>
            <a:normAutofit/>
          </a:bodyPr>
          <a:lstStyle/>
          <a:p>
            <a:pPr algn="just">
              <a:defRPr/>
            </a:pPr>
            <a:r>
              <a:rPr lang="fr-FR" b="1" kern="0" dirty="0" smtClean="0">
                <a:solidFill>
                  <a:schemeClr val="tx2">
                    <a:lumMod val="75000"/>
                  </a:schemeClr>
                </a:solidFill>
              </a:rPr>
              <a:t>Le PRIS a pu reconstruire le scenario de l’attaque (analyse des logs, lien avec l’ANSSI)</a:t>
            </a:r>
            <a:endParaRPr lang="fr-FR" b="1" kern="0" dirty="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2" name="Image 1"/>
          <p:cNvPicPr>
            <a:picLocks noChangeAspect="1"/>
          </p:cNvPicPr>
          <p:nvPr/>
        </p:nvPicPr>
        <p:blipFill>
          <a:blip r:embed="rId4"/>
          <a:stretch>
            <a:fillRect/>
          </a:stretch>
        </p:blipFill>
        <p:spPr>
          <a:xfrm>
            <a:off x="794403" y="1557338"/>
            <a:ext cx="9046510" cy="5198702"/>
          </a:xfrm>
          <a:prstGeom prst="rect">
            <a:avLst/>
          </a:prstGeom>
        </p:spPr>
      </p:pic>
    </p:spTree>
    <p:extLst>
      <p:ext uri="{BB962C8B-B14F-4D97-AF65-F5344CB8AC3E}">
        <p14:creationId xmlns:p14="http://schemas.microsoft.com/office/powerpoint/2010/main" val="120869398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3" name="Image 2"/>
          <p:cNvPicPr>
            <a:picLocks noChangeAspect="1"/>
          </p:cNvPicPr>
          <p:nvPr/>
        </p:nvPicPr>
        <p:blipFill>
          <a:blip r:embed="rId4"/>
          <a:stretch>
            <a:fillRect/>
          </a:stretch>
        </p:blipFill>
        <p:spPr>
          <a:xfrm>
            <a:off x="314916" y="0"/>
            <a:ext cx="9525997" cy="2586612"/>
          </a:xfrm>
          <a:prstGeom prst="rect">
            <a:avLst/>
          </a:prstGeom>
        </p:spPr>
      </p:pic>
      <p:sp>
        <p:nvSpPr>
          <p:cNvPr id="7" name="Espace réservé du contenu 2"/>
          <p:cNvSpPr>
            <a:spLocks noGrp="1"/>
          </p:cNvSpPr>
          <p:nvPr>
            <p:ph idx="1"/>
          </p:nvPr>
        </p:nvSpPr>
        <p:spPr>
          <a:xfrm>
            <a:off x="314916" y="2893325"/>
            <a:ext cx="9686334" cy="3746311"/>
          </a:xfrm>
        </p:spPr>
        <p:txBody>
          <a:bodyPr>
            <a:normAutofit fontScale="85000" lnSpcReduction="20000"/>
          </a:bodyPr>
          <a:lstStyle/>
          <a:p>
            <a:pPr algn="just">
              <a:defRPr/>
            </a:pPr>
            <a:r>
              <a:rPr lang="fr-FR" sz="3600" b="1" dirty="0" smtClean="0">
                <a:solidFill>
                  <a:schemeClr val="tx2">
                    <a:lumMod val="75000"/>
                  </a:schemeClr>
                </a:solidFill>
              </a:rPr>
              <a:t>Conclusions </a:t>
            </a:r>
            <a:endParaRPr lang="fr-FR" sz="3600" b="1" dirty="0" smtClean="0">
              <a:solidFill>
                <a:schemeClr val="tx2">
                  <a:lumMod val="75000"/>
                </a:schemeClr>
              </a:solidFill>
            </a:endParaRPr>
          </a:p>
          <a:p>
            <a:pPr lvl="1" algn="just">
              <a:buFont typeface="Wingdings" panose="05000000000000000000" pitchFamily="2" charset="2"/>
              <a:buChar char="ü"/>
              <a:defRPr/>
            </a:pPr>
            <a:r>
              <a:rPr lang="fr-FR" sz="2600" dirty="0" smtClean="0">
                <a:solidFill>
                  <a:schemeClr val="tx2">
                    <a:lumMod val="75000"/>
                  </a:schemeClr>
                </a:solidFill>
              </a:rPr>
              <a:t>Scénario de l’attaque cartographié sans ambiguïtés</a:t>
            </a:r>
          </a:p>
          <a:p>
            <a:pPr lvl="1" algn="just">
              <a:buFont typeface="Wingdings" panose="05000000000000000000" pitchFamily="2" charset="2"/>
              <a:buChar char="ü"/>
              <a:defRPr/>
            </a:pPr>
            <a:r>
              <a:rPr lang="fr-FR" sz="2600" dirty="0" smtClean="0">
                <a:solidFill>
                  <a:schemeClr val="tx2">
                    <a:lumMod val="75000"/>
                  </a:schemeClr>
                </a:solidFill>
              </a:rPr>
              <a:t>Constitution </a:t>
            </a:r>
            <a:r>
              <a:rPr lang="fr-FR" sz="2600" dirty="0" smtClean="0">
                <a:solidFill>
                  <a:schemeClr val="tx2">
                    <a:lumMod val="75000"/>
                  </a:schemeClr>
                </a:solidFill>
              </a:rPr>
              <a:t>d’un dossier de preuves</a:t>
            </a:r>
          </a:p>
          <a:p>
            <a:pPr lvl="1" algn="just">
              <a:buFont typeface="Wingdings" panose="05000000000000000000" pitchFamily="2" charset="2"/>
              <a:buChar char="ü"/>
              <a:defRPr/>
            </a:pPr>
            <a:r>
              <a:rPr lang="fr-FR" sz="2600" dirty="0" smtClean="0">
                <a:solidFill>
                  <a:schemeClr val="tx2">
                    <a:lumMod val="75000"/>
                  </a:schemeClr>
                </a:solidFill>
              </a:rPr>
              <a:t>Certitude quant à l’exfiltration de données de santé nominatives</a:t>
            </a:r>
          </a:p>
          <a:p>
            <a:pPr lvl="1" algn="just">
              <a:buFont typeface="Wingdings" panose="05000000000000000000" pitchFamily="2" charset="2"/>
              <a:buChar char="ü"/>
              <a:defRPr/>
            </a:pPr>
            <a:r>
              <a:rPr lang="fr-FR" sz="2600" dirty="0" smtClean="0">
                <a:solidFill>
                  <a:schemeClr val="tx2">
                    <a:lumMod val="75000"/>
                  </a:schemeClr>
                </a:solidFill>
              </a:rPr>
              <a:t>L’ampleur </a:t>
            </a:r>
            <a:r>
              <a:rPr lang="fr-FR" sz="2600" dirty="0">
                <a:solidFill>
                  <a:schemeClr val="tx2">
                    <a:lumMod val="75000"/>
                  </a:schemeClr>
                </a:solidFill>
              </a:rPr>
              <a:t>de l’attaque aurait pu être réduite dans le cadre d’une application plus ferme des règles d’hygiène recommandées par l’ANSSI </a:t>
            </a:r>
            <a:r>
              <a:rPr lang="fr-FR" sz="2600" dirty="0" smtClean="0">
                <a:solidFill>
                  <a:schemeClr val="tx2">
                    <a:lumMod val="75000"/>
                  </a:schemeClr>
                </a:solidFill>
              </a:rPr>
              <a:t>et la </a:t>
            </a:r>
            <a:r>
              <a:rPr lang="fr-FR" sz="2600" dirty="0" smtClean="0">
                <a:solidFill>
                  <a:schemeClr val="tx2">
                    <a:lumMod val="75000"/>
                  </a:schemeClr>
                </a:solidFill>
              </a:rPr>
              <a:t>littérature</a:t>
            </a:r>
            <a:endParaRPr lang="fr-FR" sz="2600" dirty="0" smtClean="0">
              <a:solidFill>
                <a:schemeClr val="tx2">
                  <a:lumMod val="75000"/>
                </a:schemeClr>
              </a:solidFill>
            </a:endParaRPr>
          </a:p>
          <a:p>
            <a:pPr lvl="2" algn="just">
              <a:buFont typeface="Wingdings" panose="05000000000000000000" pitchFamily="2" charset="2"/>
              <a:buChar char="§"/>
              <a:defRPr/>
            </a:pPr>
            <a:r>
              <a:rPr lang="fr-FR" sz="2400" dirty="0" smtClean="0">
                <a:solidFill>
                  <a:schemeClr val="tx2">
                    <a:lumMod val="75000"/>
                  </a:schemeClr>
                </a:solidFill>
              </a:rPr>
              <a:t>moyens budgétaires (leviers AAP ARS) </a:t>
            </a:r>
          </a:p>
          <a:p>
            <a:pPr lvl="2" algn="just">
              <a:buFont typeface="Wingdings" panose="05000000000000000000" pitchFamily="2" charset="2"/>
              <a:buChar char="§"/>
              <a:defRPr/>
            </a:pPr>
            <a:r>
              <a:rPr lang="fr-FR" sz="2400" dirty="0" smtClean="0">
                <a:solidFill>
                  <a:schemeClr val="tx2">
                    <a:lumMod val="75000"/>
                  </a:schemeClr>
                </a:solidFill>
              </a:rPr>
              <a:t>expertise technique (levier GHT)</a:t>
            </a:r>
          </a:p>
          <a:p>
            <a:pPr lvl="2" algn="just">
              <a:buFont typeface="Wingdings" panose="05000000000000000000" pitchFamily="2" charset="2"/>
              <a:buChar char="§"/>
              <a:defRPr/>
            </a:pPr>
            <a:r>
              <a:rPr lang="fr-FR" sz="2400" dirty="0" smtClean="0">
                <a:solidFill>
                  <a:schemeClr val="tx2">
                    <a:lumMod val="75000"/>
                  </a:schemeClr>
                </a:solidFill>
              </a:rPr>
              <a:t>volonté des éditeurs (levier réglementation?)</a:t>
            </a:r>
          </a:p>
          <a:p>
            <a:pPr lvl="2" algn="just">
              <a:buFont typeface="Wingdings" panose="05000000000000000000" pitchFamily="2" charset="2"/>
              <a:buChar char="§"/>
              <a:defRPr/>
            </a:pPr>
            <a:r>
              <a:rPr lang="fr-FR" sz="2400" dirty="0">
                <a:solidFill>
                  <a:schemeClr val="tx2">
                    <a:lumMod val="75000"/>
                  </a:schemeClr>
                </a:solidFill>
              </a:rPr>
              <a:t>a</a:t>
            </a:r>
            <a:r>
              <a:rPr lang="fr-FR" sz="2400" dirty="0" smtClean="0">
                <a:solidFill>
                  <a:schemeClr val="tx2">
                    <a:lumMod val="75000"/>
                  </a:schemeClr>
                </a:solidFill>
              </a:rPr>
              <a:t>cceptabilité politique en interne (levier de l’équilibre entre les projets fonctionnels et techniques)</a:t>
            </a:r>
          </a:p>
          <a:p>
            <a:pPr lvl="2" algn="just">
              <a:buFont typeface="Wingdings" panose="05000000000000000000" pitchFamily="2" charset="2"/>
              <a:buChar char="§"/>
              <a:defRPr/>
            </a:pPr>
            <a:r>
              <a:rPr lang="fr-FR" sz="2400" dirty="0" smtClean="0">
                <a:solidFill>
                  <a:schemeClr val="tx2">
                    <a:lumMod val="75000"/>
                  </a:schemeClr>
                </a:solidFill>
              </a:rPr>
              <a:t>Rigueur de l’équipe</a:t>
            </a:r>
          </a:p>
          <a:p>
            <a:pPr lvl="2" algn="just">
              <a:buFont typeface="Wingdings" panose="05000000000000000000" pitchFamily="2" charset="2"/>
              <a:buChar char="§"/>
              <a:defRPr/>
            </a:pPr>
            <a:r>
              <a:rPr lang="fr-FR" sz="2400" dirty="0" smtClean="0">
                <a:solidFill>
                  <a:schemeClr val="tx2">
                    <a:lumMod val="75000"/>
                  </a:schemeClr>
                </a:solidFill>
              </a:rPr>
              <a:t> …</a:t>
            </a:r>
          </a:p>
        </p:txBody>
      </p:sp>
    </p:spTree>
    <p:extLst>
      <p:ext uri="{BB962C8B-B14F-4D97-AF65-F5344CB8AC3E}">
        <p14:creationId xmlns:p14="http://schemas.microsoft.com/office/powerpoint/2010/main" val="102204632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20610" y="397677"/>
            <a:ext cx="10015869" cy="6062645"/>
          </a:xfrm>
        </p:spPr>
        <p:txBody>
          <a:bodyPr>
            <a:normAutofit lnSpcReduction="10000"/>
          </a:bodyPr>
          <a:lstStyle/>
          <a:p>
            <a:pPr algn="just">
              <a:buBlip>
                <a:blip r:embed="rId3"/>
              </a:buBlip>
              <a:defRPr/>
            </a:pPr>
            <a:r>
              <a:rPr lang="fr-FR" sz="3200" kern="0" dirty="0">
                <a:solidFill>
                  <a:schemeClr val="accent2"/>
                </a:solidFill>
              </a:rPr>
              <a:t>Si le PRA fixe 4 grandes catégories de priorités, l’ordonnancement de la relance des logiciels métiers est un sujet </a:t>
            </a:r>
            <a:r>
              <a:rPr lang="fr-FR" sz="3200" kern="0" dirty="0" smtClean="0">
                <a:solidFill>
                  <a:schemeClr val="accent2"/>
                </a:solidFill>
              </a:rPr>
              <a:t>sensible!</a:t>
            </a:r>
            <a:endParaRPr lang="fr-FR" sz="3200" kern="0" dirty="0">
              <a:solidFill>
                <a:schemeClr val="accent2"/>
              </a:solidFill>
            </a:endParaRPr>
          </a:p>
          <a:p>
            <a:pPr marL="262800" indent="0" algn="just">
              <a:buNone/>
              <a:defRPr/>
            </a:pPr>
            <a:r>
              <a:rPr lang="fr-FR" sz="2400" kern="0" dirty="0" smtClean="0">
                <a:solidFill>
                  <a:schemeClr val="tx2">
                    <a:lumMod val="75000"/>
                  </a:schemeClr>
                </a:solidFill>
              </a:rPr>
              <a:t>Arbitrages </a:t>
            </a:r>
            <a:r>
              <a:rPr lang="fr-FR" sz="2400" kern="0" dirty="0">
                <a:solidFill>
                  <a:schemeClr val="tx2">
                    <a:lumMod val="75000"/>
                  </a:schemeClr>
                </a:solidFill>
              </a:rPr>
              <a:t>en fonction des priorités institutionnelles, des ressources disponibles, des interactions entre logiciels et de la disponibilité des éditeurs</a:t>
            </a:r>
          </a:p>
          <a:p>
            <a:pPr marL="0" indent="0" algn="just">
              <a:buNone/>
              <a:defRPr/>
            </a:pPr>
            <a:endParaRPr lang="fr-FR" sz="3100" b="1" kern="0" dirty="0" smtClean="0">
              <a:solidFill>
                <a:schemeClr val="tx2">
                  <a:lumMod val="75000"/>
                </a:schemeClr>
              </a:solidFill>
            </a:endParaRPr>
          </a:p>
          <a:p>
            <a:pPr algn="just">
              <a:defRPr/>
            </a:pPr>
            <a:r>
              <a:rPr lang="fr-FR" sz="3100" b="1" kern="0" dirty="0" smtClean="0">
                <a:solidFill>
                  <a:schemeClr val="tx2">
                    <a:lumMod val="75000"/>
                  </a:schemeClr>
                </a:solidFill>
              </a:rPr>
              <a:t>Photographie dans le temps : une crise qui dure…</a:t>
            </a:r>
          </a:p>
          <a:p>
            <a:pPr lvl="1" algn="just">
              <a:buFont typeface="Wingdings" panose="05000000000000000000" pitchFamily="2" charset="2"/>
              <a:buChar char="ü"/>
              <a:defRPr/>
            </a:pPr>
            <a:r>
              <a:rPr lang="fr-FR" sz="2100" b="1" kern="0" dirty="0" smtClean="0">
                <a:solidFill>
                  <a:schemeClr val="tx2">
                    <a:lumMod val="75000"/>
                  </a:schemeClr>
                </a:solidFill>
                <a:sym typeface="Wingdings" panose="05000000000000000000" pitchFamily="2" charset="2"/>
              </a:rPr>
              <a:t>1 mois: </a:t>
            </a:r>
            <a:r>
              <a:rPr lang="fr-FR" sz="2100" kern="0" dirty="0" smtClean="0">
                <a:solidFill>
                  <a:schemeClr val="tx2">
                    <a:lumMod val="75000"/>
                  </a:schemeClr>
                </a:solidFill>
                <a:sym typeface="Wingdings" panose="05000000000000000000" pitchFamily="2" charset="2"/>
              </a:rPr>
              <a:t>Accès à la messagerie, Internet et répertoires pour une « bulle de confiance » limitée à l’administration</a:t>
            </a:r>
          </a:p>
          <a:p>
            <a:pPr lvl="1" algn="just">
              <a:buFont typeface="Wingdings" panose="05000000000000000000" pitchFamily="2" charset="2"/>
              <a:buChar char="ü"/>
              <a:defRPr/>
            </a:pPr>
            <a:r>
              <a:rPr lang="fr-FR" sz="2100" b="1" kern="0" dirty="0">
                <a:solidFill>
                  <a:schemeClr val="tx2">
                    <a:lumMod val="75000"/>
                  </a:schemeClr>
                </a:solidFill>
                <a:sym typeface="Wingdings" panose="05000000000000000000" pitchFamily="2" charset="2"/>
              </a:rPr>
              <a:t>3 mois: </a:t>
            </a:r>
            <a:r>
              <a:rPr lang="fr-FR" sz="2100" kern="0" dirty="0" smtClean="0">
                <a:solidFill>
                  <a:schemeClr val="tx2">
                    <a:lumMod val="75000"/>
                  </a:schemeClr>
                </a:solidFill>
                <a:sym typeface="Wingdings" panose="05000000000000000000" pitchFamily="2" charset="2"/>
              </a:rPr>
              <a:t>80% des clients + relance de la GAM + relance des principales applications critiques (SI RH, GED Qualité, RIS-PACS, SAU, Dictée numérique…)</a:t>
            </a:r>
          </a:p>
          <a:p>
            <a:pPr lvl="1" algn="just">
              <a:buFont typeface="Wingdings" panose="05000000000000000000" pitchFamily="2" charset="2"/>
              <a:buChar char="ü"/>
              <a:defRPr/>
            </a:pPr>
            <a:r>
              <a:rPr lang="fr-FR" sz="2100" b="1" kern="0" dirty="0">
                <a:solidFill>
                  <a:schemeClr val="tx2">
                    <a:lumMod val="75000"/>
                  </a:schemeClr>
                </a:solidFill>
                <a:sym typeface="Wingdings" panose="05000000000000000000" pitchFamily="2" charset="2"/>
              </a:rPr>
              <a:t>4 mois: </a:t>
            </a:r>
            <a:r>
              <a:rPr lang="fr-FR" sz="2100" kern="0" dirty="0" smtClean="0">
                <a:solidFill>
                  <a:schemeClr val="tx2">
                    <a:lumMod val="75000"/>
                  </a:schemeClr>
                </a:solidFill>
                <a:sym typeface="Wingdings" panose="05000000000000000000" pitchFamily="2" charset="2"/>
              </a:rPr>
              <a:t>90% </a:t>
            </a:r>
            <a:r>
              <a:rPr lang="fr-FR" sz="2100" kern="0" dirty="0">
                <a:solidFill>
                  <a:schemeClr val="tx2">
                    <a:lumMod val="75000"/>
                  </a:schemeClr>
                </a:solidFill>
                <a:sym typeface="Wingdings" panose="05000000000000000000" pitchFamily="2" charset="2"/>
              </a:rPr>
              <a:t>des clients </a:t>
            </a:r>
            <a:r>
              <a:rPr lang="fr-FR" sz="2100" kern="0" dirty="0" smtClean="0">
                <a:solidFill>
                  <a:schemeClr val="tx2">
                    <a:lumMod val="75000"/>
                  </a:schemeClr>
                </a:solidFill>
                <a:sym typeface="Wingdings" panose="05000000000000000000" pitchFamily="2" charset="2"/>
              </a:rPr>
              <a:t>+ SGL + GEF + Chimio</a:t>
            </a:r>
          </a:p>
          <a:p>
            <a:pPr lvl="1" algn="just">
              <a:buFont typeface="Wingdings" panose="05000000000000000000" pitchFamily="2" charset="2"/>
              <a:buChar char="ü"/>
              <a:defRPr/>
            </a:pPr>
            <a:r>
              <a:rPr lang="fr-FR" sz="2100" b="1" kern="0" dirty="0">
                <a:solidFill>
                  <a:schemeClr val="tx2">
                    <a:lumMod val="75000"/>
                  </a:schemeClr>
                </a:solidFill>
                <a:sym typeface="Wingdings" panose="05000000000000000000" pitchFamily="2" charset="2"/>
              </a:rPr>
              <a:t>6 mois: </a:t>
            </a:r>
            <a:r>
              <a:rPr lang="fr-FR" sz="2100" kern="0" dirty="0" smtClean="0">
                <a:solidFill>
                  <a:schemeClr val="tx2">
                    <a:lumMod val="75000"/>
                  </a:schemeClr>
                </a:solidFill>
                <a:sym typeface="Wingdings" panose="05000000000000000000" pitchFamily="2" charset="2"/>
              </a:rPr>
              <a:t>95% clients + 119/139 applications dont SI Décisionnel + Vidéosurveillance</a:t>
            </a:r>
          </a:p>
          <a:p>
            <a:pPr lvl="1" algn="just">
              <a:buFont typeface="Wingdings" panose="05000000000000000000" pitchFamily="2" charset="2"/>
              <a:buChar char="ü"/>
              <a:defRPr/>
            </a:pPr>
            <a:r>
              <a:rPr lang="fr-FR" sz="2100" b="1" kern="0" dirty="0">
                <a:solidFill>
                  <a:schemeClr val="tx2">
                    <a:lumMod val="75000"/>
                  </a:schemeClr>
                </a:solidFill>
                <a:sym typeface="Wingdings" panose="05000000000000000000" pitchFamily="2" charset="2"/>
              </a:rPr>
              <a:t>9 mois: </a:t>
            </a:r>
            <a:r>
              <a:rPr lang="fr-FR" sz="2100" kern="0" dirty="0" smtClean="0">
                <a:solidFill>
                  <a:schemeClr val="tx2">
                    <a:lumMod val="75000"/>
                  </a:schemeClr>
                </a:solidFill>
                <a:sym typeface="Wingdings" panose="05000000000000000000" pitchFamily="2" charset="2"/>
              </a:rPr>
              <a:t>Non encore rétablis (accès à distance sécurisés, gestion des badges, plans, circuit du médicament comprenant encore des prescription « papier » dans l’attente du DPI…)</a:t>
            </a:r>
          </a:p>
          <a:p>
            <a:pPr marL="457200" lvl="1" indent="0" algn="just">
              <a:buNone/>
              <a:defRPr/>
            </a:pPr>
            <a:endParaRPr lang="fr-FR" sz="2100" kern="0" dirty="0" smtClean="0">
              <a:solidFill>
                <a:schemeClr val="tx2">
                  <a:lumMod val="75000"/>
                </a:schemeClr>
              </a:solidFill>
              <a:sym typeface="Wingdings" panose="05000000000000000000" pitchFamily="2" charset="2"/>
            </a:endParaRPr>
          </a:p>
          <a:p>
            <a:pPr algn="just">
              <a:defRPr/>
            </a:pPr>
            <a:endParaRPr lang="fr-FR" sz="2500" kern="0" dirty="0" smtClean="0">
              <a:solidFill>
                <a:schemeClr val="tx2">
                  <a:lumMod val="75000"/>
                </a:schemeClr>
              </a:solidFill>
              <a:sym typeface="Wingdings" panose="05000000000000000000" pitchFamily="2" charset="2"/>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29963223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48971" y="42377"/>
            <a:ext cx="6353429" cy="6590435"/>
          </a:xfrm>
        </p:spPr>
        <p:txBody>
          <a:bodyPr>
            <a:normAutofit lnSpcReduction="10000"/>
          </a:bodyPr>
          <a:lstStyle/>
          <a:p>
            <a:pPr algn="just">
              <a:defRPr/>
            </a:pPr>
            <a:r>
              <a:rPr lang="fr-FR" b="1" kern="0" dirty="0" smtClean="0">
                <a:solidFill>
                  <a:schemeClr val="tx2">
                    <a:lumMod val="75000"/>
                  </a:schemeClr>
                </a:solidFill>
              </a:rPr>
              <a:t>Restriction des capacités de </a:t>
            </a:r>
            <a:r>
              <a:rPr lang="fr-FR" b="1" kern="0" dirty="0" smtClean="0">
                <a:solidFill>
                  <a:schemeClr val="tx2">
                    <a:lumMod val="75000"/>
                  </a:schemeClr>
                </a:solidFill>
              </a:rPr>
              <a:t>communication</a:t>
            </a:r>
            <a:endParaRPr lang="fr-FR" b="1" kern="0" dirty="0" smtClean="0">
              <a:solidFill>
                <a:schemeClr val="tx2">
                  <a:lumMod val="75000"/>
                </a:schemeClr>
              </a:solidFill>
            </a:endParaRPr>
          </a:p>
          <a:p>
            <a:pPr lvl="1" algn="just">
              <a:buFont typeface="Wingdings" panose="05000000000000000000" pitchFamily="2" charset="2"/>
              <a:buChar char="ü"/>
              <a:defRPr/>
            </a:pPr>
            <a:r>
              <a:rPr lang="fr-FR" kern="0" dirty="0">
                <a:solidFill>
                  <a:schemeClr val="tx2">
                    <a:lumMod val="75000"/>
                  </a:schemeClr>
                </a:solidFill>
                <a:sym typeface="Wingdings" panose="05000000000000000000" pitchFamily="2" charset="2"/>
              </a:rPr>
              <a:t>En interne: difficultés à transmettre les informations entre les acteurs en charge de la gouvernance de la gestion de crise et les responsables des différents secteurs d’activité </a:t>
            </a:r>
          </a:p>
          <a:p>
            <a:pPr lvl="2" algn="just">
              <a:defRPr/>
            </a:pPr>
            <a:r>
              <a:rPr lang="fr-FR" sz="1700" kern="0" dirty="0" smtClean="0">
                <a:solidFill>
                  <a:schemeClr val="tx2">
                    <a:lumMod val="75000"/>
                  </a:schemeClr>
                </a:solidFill>
                <a:sym typeface="Wingdings" panose="05000000000000000000" pitchFamily="2" charset="2"/>
              </a:rPr>
              <a:t>Création d’un numéro unique </a:t>
            </a:r>
            <a:r>
              <a:rPr lang="fr-FR" sz="1700" kern="0" dirty="0" smtClean="0">
                <a:solidFill>
                  <a:schemeClr val="tx2">
                    <a:lumMod val="75000"/>
                  </a:schemeClr>
                </a:solidFill>
                <a:sym typeface="Wingdings" panose="05000000000000000000" pitchFamily="2" charset="2"/>
              </a:rPr>
              <a:t>géré </a:t>
            </a:r>
            <a:r>
              <a:rPr lang="fr-FR" sz="1700" kern="0" dirty="0" smtClean="0">
                <a:solidFill>
                  <a:schemeClr val="tx2">
                    <a:lumMod val="75000"/>
                  </a:schemeClr>
                </a:solidFill>
                <a:sym typeface="Wingdings" panose="05000000000000000000" pitchFamily="2" charset="2"/>
              </a:rPr>
              <a:t>par un cadre de santé H24 pour traiter les signalements</a:t>
            </a:r>
          </a:p>
          <a:p>
            <a:pPr lvl="2" algn="just">
              <a:defRPr/>
            </a:pPr>
            <a:r>
              <a:rPr lang="fr-FR" sz="1700" kern="0" dirty="0" smtClean="0">
                <a:solidFill>
                  <a:schemeClr val="tx2">
                    <a:lumMod val="75000"/>
                  </a:schemeClr>
                </a:solidFill>
                <a:sym typeface="Wingdings" panose="05000000000000000000" pitchFamily="2" charset="2"/>
              </a:rPr>
              <a:t>Création d’un « Flash Info » distribué dans les services par le vaguemestre </a:t>
            </a:r>
          </a:p>
          <a:p>
            <a:pPr lvl="2" algn="just">
              <a:defRPr/>
            </a:pPr>
            <a:r>
              <a:rPr lang="fr-FR" sz="1700" kern="0" dirty="0" smtClean="0">
                <a:solidFill>
                  <a:schemeClr val="tx2">
                    <a:lumMod val="75000"/>
                  </a:schemeClr>
                </a:solidFill>
                <a:sym typeface="Wingdings" panose="05000000000000000000" pitchFamily="2" charset="2"/>
              </a:rPr>
              <a:t>Transmission de plusieurs notes d’information </a:t>
            </a:r>
          </a:p>
          <a:p>
            <a:pPr lvl="2" algn="just">
              <a:defRPr/>
            </a:pPr>
            <a:r>
              <a:rPr lang="fr-FR" sz="1700" kern="0" dirty="0" smtClean="0">
                <a:solidFill>
                  <a:schemeClr val="tx2">
                    <a:lumMod val="75000"/>
                  </a:schemeClr>
                </a:solidFill>
                <a:sym typeface="Wingdings" panose="05000000000000000000" pitchFamily="2" charset="2"/>
              </a:rPr>
              <a:t>Edito dans le Journal interne pour remercier la communauté hospitalière</a:t>
            </a:r>
          </a:p>
          <a:p>
            <a:pPr marL="914400" lvl="2" indent="0" algn="just">
              <a:buNone/>
              <a:defRPr/>
            </a:pPr>
            <a:endParaRPr lang="fr-FR" sz="1700" kern="0" dirty="0" smtClean="0">
              <a:solidFill>
                <a:schemeClr val="tx2">
                  <a:lumMod val="75000"/>
                </a:schemeClr>
              </a:solidFill>
              <a:sym typeface="Wingdings" panose="05000000000000000000" pitchFamily="2" charset="2"/>
            </a:endParaRPr>
          </a:p>
          <a:p>
            <a:pPr lvl="1" algn="just">
              <a:buFont typeface="Wingdings" panose="05000000000000000000" pitchFamily="2" charset="2"/>
              <a:buChar char="ü"/>
              <a:defRPr/>
            </a:pPr>
            <a:r>
              <a:rPr lang="fr-FR" kern="0" dirty="0" smtClean="0">
                <a:solidFill>
                  <a:schemeClr val="tx2">
                    <a:lumMod val="75000"/>
                  </a:schemeClr>
                </a:solidFill>
                <a:sym typeface="Wingdings" panose="05000000000000000000" pitchFamily="2" charset="2"/>
              </a:rPr>
              <a:t>En externe: contrainte de la communication avec les acteurs externes</a:t>
            </a:r>
          </a:p>
          <a:p>
            <a:pPr lvl="2" algn="just">
              <a:defRPr/>
            </a:pPr>
            <a:r>
              <a:rPr lang="fr-FR" sz="1700" kern="0" dirty="0" smtClean="0">
                <a:solidFill>
                  <a:schemeClr val="tx2">
                    <a:lumMod val="75000"/>
                  </a:schemeClr>
                </a:solidFill>
                <a:sym typeface="Wingdings" panose="05000000000000000000" pitchFamily="2" charset="2"/>
              </a:rPr>
              <a:t>Recours aux messageries personnelles privées, création de BAL génériques sur des domaines grand publique (</a:t>
            </a:r>
            <a:r>
              <a:rPr lang="fr-FR" sz="1700" kern="0" dirty="0" err="1" smtClean="0">
                <a:solidFill>
                  <a:schemeClr val="tx2">
                    <a:lumMod val="75000"/>
                  </a:schemeClr>
                </a:solidFill>
                <a:sym typeface="Wingdings" panose="05000000000000000000" pitchFamily="2" charset="2"/>
              </a:rPr>
              <a:t>hotmail</a:t>
            </a:r>
            <a:r>
              <a:rPr lang="fr-FR" sz="1700" kern="0" dirty="0" smtClean="0">
                <a:solidFill>
                  <a:schemeClr val="tx2">
                    <a:lumMod val="75000"/>
                  </a:schemeClr>
                </a:solidFill>
                <a:sym typeface="Wingdings" panose="05000000000000000000" pitchFamily="2" charset="2"/>
              </a:rPr>
              <a:t>, </a:t>
            </a:r>
            <a:r>
              <a:rPr lang="fr-FR" sz="1700" kern="0" dirty="0" err="1" smtClean="0">
                <a:solidFill>
                  <a:schemeClr val="tx2">
                    <a:lumMod val="75000"/>
                  </a:schemeClr>
                </a:solidFill>
                <a:sym typeface="Wingdings" panose="05000000000000000000" pitchFamily="2" charset="2"/>
              </a:rPr>
              <a:t>gmail</a:t>
            </a:r>
            <a:r>
              <a:rPr lang="fr-FR" sz="1700" kern="0" dirty="0" smtClean="0">
                <a:solidFill>
                  <a:schemeClr val="tx2">
                    <a:lumMod val="75000"/>
                  </a:schemeClr>
                </a:solidFill>
                <a:sym typeface="Wingdings" panose="05000000000000000000" pitchFamily="2" charset="2"/>
              </a:rPr>
              <a:t>..) </a:t>
            </a:r>
          </a:p>
          <a:p>
            <a:pPr lvl="2" algn="just">
              <a:buBlip>
                <a:blip r:embed="rId3"/>
              </a:buBlip>
              <a:defRPr/>
            </a:pPr>
            <a:r>
              <a:rPr lang="fr-FR" sz="1800" kern="0" dirty="0">
                <a:solidFill>
                  <a:schemeClr val="accent2"/>
                </a:solidFill>
                <a:sym typeface="Wingdings" panose="05000000000000000000" pitchFamily="2" charset="2"/>
              </a:rPr>
              <a:t>Stratégie d’hybridation à prévoir avec une solution dans le </a:t>
            </a:r>
            <a:r>
              <a:rPr lang="fr-FR" sz="1800" kern="0" dirty="0" smtClean="0">
                <a:solidFill>
                  <a:schemeClr val="accent2"/>
                </a:solidFill>
                <a:sym typeface="Wingdings" panose="05000000000000000000" pitchFamily="2" charset="2"/>
              </a:rPr>
              <a:t>cloud ou à l’échelle du GHT</a:t>
            </a:r>
            <a:endParaRPr lang="fr-FR" sz="1800" kern="0" dirty="0">
              <a:solidFill>
                <a:schemeClr val="accent2"/>
              </a:solidFill>
              <a:sym typeface="Wingdings" panose="05000000000000000000" pitchFamily="2" charset="2"/>
            </a:endParaRPr>
          </a:p>
          <a:p>
            <a:pPr lvl="2" algn="just">
              <a:defRPr/>
            </a:pPr>
            <a:endParaRPr lang="fr-FR" sz="1700" kern="0" dirty="0" smtClean="0">
              <a:solidFill>
                <a:schemeClr val="tx2">
                  <a:lumMod val="75000"/>
                </a:schemeClr>
              </a:solidFill>
              <a:sym typeface="Wingdings" panose="05000000000000000000" pitchFamily="2" charset="2"/>
            </a:endParaRPr>
          </a:p>
          <a:p>
            <a:pPr lvl="2" algn="just">
              <a:defRPr/>
            </a:pPr>
            <a:endParaRPr lang="fr-FR" sz="1700" kern="0" dirty="0" smtClean="0">
              <a:solidFill>
                <a:schemeClr val="tx2">
                  <a:lumMod val="75000"/>
                </a:schemeClr>
              </a:solidFill>
              <a:sym typeface="Wingdings" panose="05000000000000000000" pitchFamily="2" charset="2"/>
            </a:endParaRPr>
          </a:p>
          <a:p>
            <a:pPr lvl="2" algn="just">
              <a:defRPr/>
            </a:pPr>
            <a:endParaRPr lang="fr-FR" sz="1700" kern="0" dirty="0">
              <a:solidFill>
                <a:schemeClr val="tx2">
                  <a:lumMod val="75000"/>
                </a:schemeClr>
              </a:solidFill>
            </a:endParaRPr>
          </a:p>
          <a:p>
            <a:pPr lvl="1" algn="just">
              <a:buFont typeface="Wingdings" panose="05000000000000000000" pitchFamily="2" charset="2"/>
              <a:buChar char="ü"/>
              <a:defRPr/>
            </a:pP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3" name="Image 2"/>
          <p:cNvPicPr>
            <a:picLocks noChangeAspect="1"/>
          </p:cNvPicPr>
          <p:nvPr/>
        </p:nvPicPr>
        <p:blipFill>
          <a:blip r:embed="rId5"/>
          <a:stretch>
            <a:fillRect/>
          </a:stretch>
        </p:blipFill>
        <p:spPr>
          <a:xfrm>
            <a:off x="7064564" y="143977"/>
            <a:ext cx="4032061" cy="5716992"/>
          </a:xfrm>
          <a:prstGeom prst="rect">
            <a:avLst/>
          </a:prstGeom>
        </p:spPr>
      </p:pic>
      <p:pic>
        <p:nvPicPr>
          <p:cNvPr id="6" name="Image 5"/>
          <p:cNvPicPr>
            <a:picLocks noChangeAspect="1"/>
          </p:cNvPicPr>
          <p:nvPr/>
        </p:nvPicPr>
        <p:blipFill>
          <a:blip r:embed="rId6"/>
          <a:stretch>
            <a:fillRect/>
          </a:stretch>
        </p:blipFill>
        <p:spPr>
          <a:xfrm>
            <a:off x="9840914" y="3340314"/>
            <a:ext cx="2263730" cy="3429454"/>
          </a:xfrm>
          <a:prstGeom prst="rect">
            <a:avLst/>
          </a:prstGeom>
        </p:spPr>
      </p:pic>
    </p:spTree>
    <p:extLst>
      <p:ext uri="{BB962C8B-B14F-4D97-AF65-F5344CB8AC3E}">
        <p14:creationId xmlns:p14="http://schemas.microsoft.com/office/powerpoint/2010/main" val="120887628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89953" y="-125041"/>
            <a:ext cx="9750960" cy="6062645"/>
          </a:xfrm>
        </p:spPr>
        <p:txBody>
          <a:bodyPr>
            <a:normAutofit/>
          </a:bodyPr>
          <a:lstStyle/>
          <a:p>
            <a:pPr lvl="2" algn="just">
              <a:defRPr/>
            </a:pPr>
            <a:endParaRPr lang="fr-FR" sz="1700" kern="0" dirty="0">
              <a:solidFill>
                <a:schemeClr val="tx2">
                  <a:lumMod val="75000"/>
                </a:schemeClr>
              </a:solidFill>
            </a:endParaRPr>
          </a:p>
          <a:p>
            <a:pPr marL="228600" lvl="2" algn="just">
              <a:lnSpc>
                <a:spcPct val="100000"/>
              </a:lnSpc>
              <a:spcBef>
                <a:spcPts val="1000"/>
              </a:spcBef>
              <a:defRPr/>
            </a:pPr>
            <a:r>
              <a:rPr lang="fr-FR" sz="2800" b="1" kern="0" dirty="0" smtClean="0">
                <a:solidFill>
                  <a:schemeClr val="tx2">
                    <a:lumMod val="75000"/>
                  </a:schemeClr>
                </a:solidFill>
              </a:rPr>
              <a:t>Relation avec les médias</a:t>
            </a:r>
            <a:endParaRPr lang="fr-FR" sz="2800" b="1" kern="0" dirty="0">
              <a:solidFill>
                <a:schemeClr val="tx2">
                  <a:lumMod val="75000"/>
                </a:schemeClr>
              </a:solidFill>
            </a:endParaRPr>
          </a:p>
          <a:p>
            <a:pPr lvl="1" algn="just">
              <a:buFont typeface="Wingdings" panose="05000000000000000000" pitchFamily="2" charset="2"/>
              <a:buChar char="ü"/>
              <a:defRPr/>
            </a:pPr>
            <a:r>
              <a:rPr lang="fr-FR" sz="2100" kern="0" dirty="0" smtClean="0">
                <a:solidFill>
                  <a:schemeClr val="tx2">
                    <a:lumMod val="75000"/>
                  </a:schemeClr>
                </a:solidFill>
              </a:rPr>
              <a:t>Afin de pouvoir se concentrer sur la gestion technique de la crise, </a:t>
            </a:r>
            <a:r>
              <a:rPr lang="fr-FR" sz="2100" kern="0" dirty="0">
                <a:solidFill>
                  <a:schemeClr val="tx2">
                    <a:lumMod val="75000"/>
                  </a:schemeClr>
                </a:solidFill>
              </a:rPr>
              <a:t>décision de ne pas trop ébruiter la cyberattaque </a:t>
            </a:r>
            <a:r>
              <a:rPr lang="fr-FR" sz="2100" kern="0" dirty="0" smtClean="0">
                <a:solidFill>
                  <a:schemeClr val="tx2">
                    <a:lumMod val="75000"/>
                  </a:schemeClr>
                </a:solidFill>
              </a:rPr>
              <a:t>(</a:t>
            </a:r>
            <a:r>
              <a:rPr lang="fr-FR" sz="2100" kern="0" dirty="0">
                <a:solidFill>
                  <a:schemeClr val="tx2">
                    <a:lumMod val="75000"/>
                  </a:schemeClr>
                </a:solidFill>
              </a:rPr>
              <a:t>notion </a:t>
            </a:r>
            <a:r>
              <a:rPr lang="fr-FR" sz="2100" kern="0" dirty="0" smtClean="0">
                <a:solidFill>
                  <a:schemeClr val="tx2">
                    <a:lumMod val="75000"/>
                  </a:schemeClr>
                </a:solidFill>
              </a:rPr>
              <a:t>d’ « incident sur l’infrastructure informatique ») </a:t>
            </a:r>
            <a:r>
              <a:rPr lang="fr-FR" sz="2100" kern="0" dirty="0">
                <a:solidFill>
                  <a:schemeClr val="tx2">
                    <a:lumMod val="75000"/>
                  </a:schemeClr>
                </a:solidFill>
              </a:rPr>
              <a:t>avant qu’un échange avec La Provence n’enclenche un « tourbillon » médiatique à la mi-août avec sollicitation de nombreux médias nationaux (presse et radio</a:t>
            </a:r>
            <a:r>
              <a:rPr lang="fr-FR" sz="2100" kern="0" dirty="0" smtClean="0">
                <a:solidFill>
                  <a:schemeClr val="tx2">
                    <a:lumMod val="75000"/>
                  </a:schemeClr>
                </a:solidFill>
              </a:rPr>
              <a:t>).  </a:t>
            </a:r>
          </a:p>
          <a:p>
            <a:pPr lvl="1" algn="just">
              <a:defRPr/>
            </a:pPr>
            <a:endParaRPr lang="fr-FR" sz="2100" kern="0" dirty="0">
              <a:solidFill>
                <a:schemeClr val="tx2">
                  <a:lumMod val="75000"/>
                </a:schemeClr>
              </a:solidFill>
            </a:endParaRPr>
          </a:p>
          <a:p>
            <a:pPr lvl="1" algn="just">
              <a:buFont typeface="Wingdings" panose="05000000000000000000" pitchFamily="2" charset="2"/>
              <a:buChar char="ü"/>
              <a:defRPr/>
            </a:pP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4" name="Image 3"/>
          <p:cNvPicPr>
            <a:picLocks noChangeAspect="1"/>
          </p:cNvPicPr>
          <p:nvPr/>
        </p:nvPicPr>
        <p:blipFill>
          <a:blip r:embed="rId4"/>
          <a:stretch>
            <a:fillRect/>
          </a:stretch>
        </p:blipFill>
        <p:spPr>
          <a:xfrm>
            <a:off x="309019" y="2191355"/>
            <a:ext cx="7975433" cy="2789885"/>
          </a:xfrm>
          <a:prstGeom prst="rect">
            <a:avLst/>
          </a:prstGeom>
        </p:spPr>
      </p:pic>
      <p:pic>
        <p:nvPicPr>
          <p:cNvPr id="6" name="Image 5"/>
          <p:cNvPicPr>
            <a:picLocks noChangeAspect="1"/>
          </p:cNvPicPr>
          <p:nvPr/>
        </p:nvPicPr>
        <p:blipFill>
          <a:blip r:embed="rId5"/>
          <a:stretch>
            <a:fillRect/>
          </a:stretch>
        </p:blipFill>
        <p:spPr>
          <a:xfrm>
            <a:off x="5241435" y="4024884"/>
            <a:ext cx="4019415" cy="2159190"/>
          </a:xfrm>
          <a:prstGeom prst="rect">
            <a:avLst/>
          </a:prstGeom>
        </p:spPr>
      </p:pic>
      <p:pic>
        <p:nvPicPr>
          <p:cNvPr id="7" name="Image 6"/>
          <p:cNvPicPr>
            <a:picLocks noChangeAspect="1"/>
          </p:cNvPicPr>
          <p:nvPr/>
        </p:nvPicPr>
        <p:blipFill>
          <a:blip r:embed="rId6"/>
          <a:stretch>
            <a:fillRect/>
          </a:stretch>
        </p:blipFill>
        <p:spPr>
          <a:xfrm>
            <a:off x="8520450" y="4981240"/>
            <a:ext cx="3517426" cy="1831487"/>
          </a:xfrm>
          <a:prstGeom prst="rect">
            <a:avLst/>
          </a:prstGeom>
        </p:spPr>
      </p:pic>
    </p:spTree>
    <p:extLst>
      <p:ext uri="{BB962C8B-B14F-4D97-AF65-F5344CB8AC3E}">
        <p14:creationId xmlns:p14="http://schemas.microsoft.com/office/powerpoint/2010/main" val="388728439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68196" y="-219168"/>
            <a:ext cx="9309285" cy="1008062"/>
          </a:xfrm>
        </p:spPr>
        <p:txBody>
          <a:bodyPr>
            <a:normAutofit/>
          </a:bodyPr>
          <a:lstStyle/>
          <a:p>
            <a:pPr algn="ctr" defTabSz="685800">
              <a:defRPr/>
            </a:pPr>
            <a:r>
              <a:rPr lang="fr-FR" sz="3200" b="1" dirty="0" smtClean="0">
                <a:solidFill>
                  <a:schemeClr val="accent5">
                    <a:lumMod val="75000"/>
                  </a:schemeClr>
                </a:solidFill>
                <a:latin typeface="Calibri" panose="020F0502020204030204"/>
              </a:rPr>
              <a:t>1. CH </a:t>
            </a:r>
            <a:r>
              <a:rPr lang="fr-FR" sz="3200" b="1" dirty="0" smtClean="0">
                <a:solidFill>
                  <a:schemeClr val="accent5">
                    <a:lumMod val="75000"/>
                  </a:schemeClr>
                </a:solidFill>
                <a:latin typeface="Calibri" panose="020F0502020204030204"/>
              </a:rPr>
              <a:t>Joseph Imbert d’Arles </a:t>
            </a:r>
            <a:endParaRPr lang="fr-FR" sz="3200" kern="0" dirty="0">
              <a:solidFill>
                <a:schemeClr val="tx2">
                  <a:lumMod val="75000"/>
                </a:schemeClr>
              </a:solidFill>
              <a:latin typeface="+mn-lt"/>
              <a:ea typeface="+mn-ea"/>
              <a:cs typeface="+mn-cs"/>
            </a:endParaRPr>
          </a:p>
        </p:txBody>
      </p:sp>
      <p:sp>
        <p:nvSpPr>
          <p:cNvPr id="19459" name="Espace réservé du contenu 2"/>
          <p:cNvSpPr>
            <a:spLocks noGrp="1"/>
          </p:cNvSpPr>
          <p:nvPr>
            <p:ph idx="1"/>
          </p:nvPr>
        </p:nvSpPr>
        <p:spPr>
          <a:xfrm>
            <a:off x="143436" y="717176"/>
            <a:ext cx="9121968" cy="6015320"/>
          </a:xfrm>
        </p:spPr>
        <p:txBody>
          <a:bodyPr>
            <a:normAutofit/>
          </a:bodyPr>
          <a:lstStyle/>
          <a:p>
            <a:pPr algn="just">
              <a:defRPr/>
            </a:pPr>
            <a:r>
              <a:rPr lang="fr-FR" b="1" kern="0" dirty="0">
                <a:solidFill>
                  <a:schemeClr val="tx2">
                    <a:lumMod val="75000"/>
                  </a:schemeClr>
                </a:solidFill>
              </a:rPr>
              <a:t>Etablissement partie du GHT « Hôpitaux de Provence </a:t>
            </a:r>
            <a:r>
              <a:rPr lang="fr-FR" b="1" kern="0" dirty="0" smtClean="0">
                <a:solidFill>
                  <a:schemeClr val="tx2">
                    <a:lumMod val="75000"/>
                  </a:schemeClr>
                </a:solidFill>
              </a:rPr>
              <a:t>» </a:t>
            </a:r>
            <a:r>
              <a:rPr lang="fr-FR" sz="2400" kern="0" dirty="0">
                <a:solidFill>
                  <a:schemeClr val="tx2">
                    <a:lumMod val="75000"/>
                  </a:schemeClr>
                </a:solidFill>
              </a:rPr>
              <a:t>qui </a:t>
            </a:r>
            <a:r>
              <a:rPr lang="fr-FR" sz="2400" kern="0" dirty="0" smtClean="0">
                <a:solidFill>
                  <a:schemeClr val="tx2">
                    <a:lumMod val="75000"/>
                  </a:schemeClr>
                </a:solidFill>
              </a:rPr>
              <a:t>regroupe </a:t>
            </a:r>
            <a:r>
              <a:rPr lang="fr-FR" sz="2400" kern="0" dirty="0">
                <a:solidFill>
                  <a:schemeClr val="tx2">
                    <a:lumMod val="75000"/>
                  </a:schemeClr>
                </a:solidFill>
              </a:rPr>
              <a:t>la totalité des 13 établissements publics </a:t>
            </a:r>
            <a:r>
              <a:rPr lang="fr-FR" sz="2400" kern="0" dirty="0" smtClean="0">
                <a:solidFill>
                  <a:schemeClr val="tx2">
                    <a:lumMod val="75000"/>
                  </a:schemeClr>
                </a:solidFill>
              </a:rPr>
              <a:t>de santé des Bouches-du-Rhône autour de l’Assistance </a:t>
            </a:r>
            <a:r>
              <a:rPr lang="fr-FR" sz="2400" kern="0" dirty="0">
                <a:solidFill>
                  <a:schemeClr val="tx2">
                    <a:lumMod val="75000"/>
                  </a:schemeClr>
                </a:solidFill>
              </a:rPr>
              <a:t>Publique </a:t>
            </a:r>
            <a:r>
              <a:rPr lang="fr-FR" sz="2400" kern="0" dirty="0" smtClean="0">
                <a:solidFill>
                  <a:schemeClr val="tx2">
                    <a:lumMod val="75000"/>
                  </a:schemeClr>
                </a:solidFill>
              </a:rPr>
              <a:t>- Hôpitaux </a:t>
            </a:r>
            <a:r>
              <a:rPr lang="fr-FR" sz="2400" kern="0" dirty="0">
                <a:solidFill>
                  <a:schemeClr val="tx2">
                    <a:lumMod val="75000"/>
                  </a:schemeClr>
                </a:solidFill>
              </a:rPr>
              <a:t>de </a:t>
            </a:r>
            <a:r>
              <a:rPr lang="fr-FR" sz="2400" kern="0" dirty="0" smtClean="0">
                <a:solidFill>
                  <a:schemeClr val="tx2">
                    <a:lumMod val="75000"/>
                  </a:schemeClr>
                </a:solidFill>
              </a:rPr>
              <a:t>Marseille (APHM)</a:t>
            </a:r>
          </a:p>
          <a:p>
            <a:pPr marL="457200" lvl="1" indent="0" algn="just">
              <a:buNone/>
              <a:defRPr/>
            </a:pPr>
            <a:endParaRPr lang="fr-FR" sz="2100" kern="0" dirty="0">
              <a:solidFill>
                <a:schemeClr val="tx2">
                  <a:lumMod val="75000"/>
                </a:schemeClr>
              </a:solidFill>
            </a:endParaRPr>
          </a:p>
          <a:p>
            <a:pPr algn="just">
              <a:buFont typeface="Arial" charset="0"/>
              <a:buChar char="•"/>
              <a:defRPr/>
            </a:pPr>
            <a:r>
              <a:rPr lang="fr-FR" b="1" kern="0" dirty="0" smtClean="0">
                <a:solidFill>
                  <a:schemeClr val="tx2">
                    <a:lumMod val="75000"/>
                  </a:schemeClr>
                </a:solidFill>
              </a:rPr>
              <a:t>Centre hospitalier de référence pour le Pays d’Arles </a:t>
            </a:r>
          </a:p>
          <a:p>
            <a:pPr lvl="1" algn="just">
              <a:buFont typeface="Wingdings" panose="05000000000000000000" pitchFamily="2" charset="2"/>
              <a:buChar char="ü"/>
              <a:defRPr/>
            </a:pPr>
            <a:r>
              <a:rPr lang="fr-FR" b="1" kern="0" dirty="0" smtClean="0">
                <a:solidFill>
                  <a:schemeClr val="tx2">
                    <a:lumMod val="75000"/>
                  </a:schemeClr>
                </a:solidFill>
              </a:rPr>
              <a:t>Activité diversifiée: </a:t>
            </a:r>
            <a:r>
              <a:rPr lang="fr-FR" kern="0" dirty="0" smtClean="0">
                <a:solidFill>
                  <a:schemeClr val="tx2">
                    <a:lumMod val="75000"/>
                  </a:schemeClr>
                </a:solidFill>
              </a:rPr>
              <a:t>Médecine, Chirurgie, Obstétrique, Réanimation, Psychiatrie (CS, Moyen séjour, CATTP, CMP…) , SSR Personnes âgées, EHPAD, CAMPS, IFSI-IFAS, SAU, SMUR…</a:t>
            </a:r>
          </a:p>
          <a:p>
            <a:pPr lvl="1" algn="just">
              <a:buFont typeface="Wingdings" panose="05000000000000000000" pitchFamily="2" charset="2"/>
              <a:buChar char="ü"/>
              <a:defRPr/>
            </a:pPr>
            <a:r>
              <a:rPr lang="fr-FR" b="1" kern="0" dirty="0">
                <a:solidFill>
                  <a:schemeClr val="tx2">
                    <a:lumMod val="75000"/>
                  </a:schemeClr>
                </a:solidFill>
              </a:rPr>
              <a:t>Plateau technique complet: </a:t>
            </a:r>
            <a:r>
              <a:rPr lang="fr-FR" kern="0" dirty="0" smtClean="0">
                <a:solidFill>
                  <a:schemeClr val="tx2">
                    <a:lumMod val="75000"/>
                  </a:schemeClr>
                </a:solidFill>
              </a:rPr>
              <a:t>Laboratoire, Imagerie (</a:t>
            </a:r>
            <a:r>
              <a:rPr lang="fr-FR" kern="0" dirty="0">
                <a:solidFill>
                  <a:schemeClr val="tx2">
                    <a:lumMod val="75000"/>
                  </a:schemeClr>
                </a:solidFill>
              </a:rPr>
              <a:t>IRM, TDM, échographes</a:t>
            </a:r>
            <a:r>
              <a:rPr lang="fr-FR" kern="0" dirty="0" smtClean="0">
                <a:solidFill>
                  <a:schemeClr val="tx2">
                    <a:lumMod val="75000"/>
                  </a:schemeClr>
                </a:solidFill>
              </a:rPr>
              <a:t>, conventionnel), bloc opératoire (7 salles)</a:t>
            </a:r>
          </a:p>
          <a:p>
            <a:pPr lvl="1" algn="just">
              <a:buFont typeface="Wingdings" panose="05000000000000000000" pitchFamily="2" charset="2"/>
              <a:buChar char="ü"/>
              <a:defRPr/>
            </a:pPr>
            <a:r>
              <a:rPr lang="fr-FR" b="1" kern="0" dirty="0">
                <a:solidFill>
                  <a:schemeClr val="tx2">
                    <a:lumMod val="75000"/>
                  </a:schemeClr>
                </a:solidFill>
              </a:rPr>
              <a:t>Quelques chiffres</a:t>
            </a:r>
          </a:p>
          <a:p>
            <a:pPr lvl="2" algn="just">
              <a:buFont typeface="Wingdings" panose="05000000000000000000" pitchFamily="2" charset="2"/>
              <a:buChar char="§"/>
              <a:defRPr/>
            </a:pPr>
            <a:r>
              <a:rPr lang="fr-FR" sz="2100" kern="0" dirty="0" smtClean="0">
                <a:solidFill>
                  <a:schemeClr val="tx2">
                    <a:lumMod val="75000"/>
                  </a:schemeClr>
                </a:solidFill>
              </a:rPr>
              <a:t>Activité: 17.000 séjours MCO, 126.000 venues externes, 6.700 interventions chirurgicales, 900 naissances, 38.000 passages au SAU</a:t>
            </a:r>
          </a:p>
          <a:p>
            <a:pPr lvl="2" algn="just">
              <a:buFont typeface="Wingdings" panose="05000000000000000000" pitchFamily="2" charset="2"/>
              <a:buChar char="§"/>
              <a:defRPr/>
            </a:pPr>
            <a:r>
              <a:rPr lang="fr-FR" sz="2100" kern="0" dirty="0" smtClean="0">
                <a:solidFill>
                  <a:schemeClr val="tx2">
                    <a:lumMod val="75000"/>
                  </a:schemeClr>
                </a:solidFill>
              </a:rPr>
              <a:t>Budget: 102 millions d’euros de dépenses d’exploitation</a:t>
            </a:r>
          </a:p>
          <a:p>
            <a:pPr lvl="2" algn="just">
              <a:buFont typeface="Wingdings" panose="05000000000000000000" pitchFamily="2" charset="2"/>
              <a:buChar char="§"/>
              <a:defRPr/>
            </a:pPr>
            <a:r>
              <a:rPr lang="fr-FR" sz="2100" kern="0" dirty="0" smtClean="0">
                <a:solidFill>
                  <a:schemeClr val="tx2">
                    <a:lumMod val="75000"/>
                  </a:schemeClr>
                </a:solidFill>
              </a:rPr>
              <a:t>Effectifs: 1 260 équivalents temps plein médicaux et non médicaux</a:t>
            </a: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936" y="2168597"/>
            <a:ext cx="2112562" cy="1408374"/>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936" y="3739717"/>
            <a:ext cx="2112562" cy="1407825"/>
          </a:xfrm>
          <a:prstGeom prst="rect">
            <a:avLst/>
          </a:prstGeom>
        </p:spPr>
      </p:pic>
      <p:pic>
        <p:nvPicPr>
          <p:cNvPr id="4" name="Image 3"/>
          <p:cNvPicPr>
            <a:picLocks noChangeAspect="1"/>
          </p:cNvPicPr>
          <p:nvPr/>
        </p:nvPicPr>
        <p:blipFill>
          <a:blip r:embed="rId6"/>
          <a:stretch>
            <a:fillRect/>
          </a:stretch>
        </p:blipFill>
        <p:spPr>
          <a:xfrm>
            <a:off x="9976936" y="164080"/>
            <a:ext cx="2112562" cy="1904036"/>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1250" y="5220686"/>
            <a:ext cx="2088248" cy="1564170"/>
          </a:xfrm>
          <a:prstGeom prst="rect">
            <a:avLst/>
          </a:prstGeom>
        </p:spPr>
      </p:pic>
    </p:spTree>
    <p:extLst>
      <p:ext uri="{BB962C8B-B14F-4D97-AF65-F5344CB8AC3E}">
        <p14:creationId xmlns:p14="http://schemas.microsoft.com/office/powerpoint/2010/main" val="1149762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0119" y="696745"/>
            <a:ext cx="10193081" cy="6062645"/>
          </a:xfrm>
        </p:spPr>
        <p:txBody>
          <a:bodyPr>
            <a:normAutofit/>
          </a:bodyPr>
          <a:lstStyle/>
          <a:p>
            <a:pPr algn="just">
              <a:lnSpc>
                <a:spcPct val="100000"/>
              </a:lnSpc>
              <a:spcBef>
                <a:spcPts val="0"/>
              </a:spcBef>
              <a:defRPr/>
            </a:pPr>
            <a:r>
              <a:rPr lang="fr-FR" sz="3200" b="1" kern="0" dirty="0" smtClean="0">
                <a:solidFill>
                  <a:schemeClr val="tx2">
                    <a:lumMod val="75000"/>
                  </a:schemeClr>
                </a:solidFill>
              </a:rPr>
              <a:t>Prestations </a:t>
            </a:r>
            <a:r>
              <a:rPr lang="fr-FR" sz="3200" b="1" kern="0" dirty="0">
                <a:solidFill>
                  <a:schemeClr val="tx2">
                    <a:lumMod val="75000"/>
                  </a:schemeClr>
                </a:solidFill>
              </a:rPr>
              <a:t>et éditeurs mobilisés </a:t>
            </a:r>
          </a:p>
          <a:p>
            <a:pPr lvl="1" algn="just">
              <a:lnSpc>
                <a:spcPct val="100000"/>
              </a:lnSpc>
              <a:spcBef>
                <a:spcPts val="0"/>
              </a:spcBef>
              <a:buFont typeface="Wingdings" panose="05000000000000000000" pitchFamily="2" charset="2"/>
              <a:buChar char="ü"/>
              <a:defRPr/>
            </a:pPr>
            <a:r>
              <a:rPr lang="fr-FR" b="1" kern="0" dirty="0" smtClean="0">
                <a:solidFill>
                  <a:schemeClr val="tx2">
                    <a:lumMod val="75000"/>
                  </a:schemeClr>
                </a:solidFill>
              </a:rPr>
              <a:t>60 k€ de matériels </a:t>
            </a:r>
            <a:r>
              <a:rPr lang="fr-FR" kern="0" dirty="0" smtClean="0">
                <a:solidFill>
                  <a:schemeClr val="tx2">
                    <a:lumMod val="75000"/>
                  </a:schemeClr>
                </a:solidFill>
              </a:rPr>
              <a:t>: Serveurs et switches essentiellement </a:t>
            </a:r>
          </a:p>
          <a:p>
            <a:pPr lvl="1" algn="just">
              <a:lnSpc>
                <a:spcPct val="100000"/>
              </a:lnSpc>
              <a:spcBef>
                <a:spcPts val="0"/>
              </a:spcBef>
              <a:spcAft>
                <a:spcPts val="1200"/>
              </a:spcAft>
              <a:buFont typeface="Wingdings" panose="05000000000000000000" pitchFamily="2" charset="2"/>
              <a:buChar char="ü"/>
              <a:defRPr/>
            </a:pPr>
            <a:r>
              <a:rPr lang="fr-FR" b="1" kern="0" dirty="0" smtClean="0">
                <a:solidFill>
                  <a:schemeClr val="tx2">
                    <a:lumMod val="75000"/>
                  </a:schemeClr>
                </a:solidFill>
              </a:rPr>
              <a:t>300 k€ de </a:t>
            </a:r>
            <a:r>
              <a:rPr lang="fr-FR" b="1" kern="0" dirty="0" smtClean="0">
                <a:solidFill>
                  <a:schemeClr val="tx2">
                    <a:lumMod val="75000"/>
                  </a:schemeClr>
                </a:solidFill>
              </a:rPr>
              <a:t>prestations</a:t>
            </a:r>
            <a:endParaRPr lang="fr-FR" sz="2000" kern="0" dirty="0">
              <a:solidFill>
                <a:schemeClr val="tx2">
                  <a:lumMod val="75000"/>
                </a:schemeClr>
              </a:solidFill>
            </a:endParaRPr>
          </a:p>
          <a:p>
            <a:pPr algn="just">
              <a:lnSpc>
                <a:spcPct val="100000"/>
              </a:lnSpc>
              <a:spcBef>
                <a:spcPts val="0"/>
              </a:spcBef>
              <a:spcAft>
                <a:spcPts val="1200"/>
              </a:spcAft>
              <a:defRPr/>
            </a:pPr>
            <a:r>
              <a:rPr lang="fr-FR" sz="3200" b="1" kern="0" dirty="0">
                <a:solidFill>
                  <a:schemeClr val="tx2">
                    <a:lumMod val="75000"/>
                  </a:schemeClr>
                </a:solidFill>
              </a:rPr>
              <a:t>Recrutement </a:t>
            </a:r>
            <a:r>
              <a:rPr lang="fr-FR" sz="2400" kern="0" dirty="0">
                <a:solidFill>
                  <a:schemeClr val="tx2">
                    <a:lumMod val="75000"/>
                  </a:schemeClr>
                </a:solidFill>
              </a:rPr>
              <a:t>(30 k€) : 1 CDD au service informatique </a:t>
            </a:r>
            <a:r>
              <a:rPr lang="fr-FR" sz="2400" kern="0" dirty="0" smtClean="0">
                <a:solidFill>
                  <a:schemeClr val="tx2">
                    <a:lumMod val="75000"/>
                  </a:schemeClr>
                </a:solidFill>
              </a:rPr>
              <a:t>en renfort du helpdesk… sans </a:t>
            </a:r>
            <a:r>
              <a:rPr lang="fr-FR" sz="2400" kern="0" dirty="0">
                <a:solidFill>
                  <a:schemeClr val="tx2">
                    <a:lumMod val="75000"/>
                  </a:schemeClr>
                </a:solidFill>
              </a:rPr>
              <a:t>compter les services de soins</a:t>
            </a:r>
          </a:p>
          <a:p>
            <a:pPr algn="just">
              <a:lnSpc>
                <a:spcPct val="100000"/>
              </a:lnSpc>
              <a:spcBef>
                <a:spcPts val="0"/>
              </a:spcBef>
              <a:spcAft>
                <a:spcPts val="1200"/>
              </a:spcAft>
              <a:defRPr/>
            </a:pPr>
            <a:r>
              <a:rPr lang="fr-FR" sz="3200" b="1" kern="0" dirty="0" smtClean="0">
                <a:solidFill>
                  <a:schemeClr val="tx2">
                    <a:lumMod val="75000"/>
                  </a:schemeClr>
                </a:solidFill>
              </a:rPr>
              <a:t>Heures supplémentaires pour assumer le</a:t>
            </a:r>
            <a:r>
              <a:rPr lang="fr-FR" sz="3200" b="1" kern="0" dirty="0">
                <a:solidFill>
                  <a:schemeClr val="tx2">
                    <a:lumMod val="75000"/>
                  </a:schemeClr>
                </a:solidFill>
              </a:rPr>
              <a:t> PCA</a:t>
            </a:r>
            <a:r>
              <a:rPr lang="fr-FR" sz="2400" kern="0" dirty="0">
                <a:solidFill>
                  <a:schemeClr val="tx2">
                    <a:lumMod val="75000"/>
                  </a:schemeClr>
                </a:solidFill>
              </a:rPr>
              <a:t> (3000 heures pour environ 60 k€) par </a:t>
            </a:r>
            <a:r>
              <a:rPr lang="fr-FR" sz="2300" kern="0" dirty="0">
                <a:solidFill>
                  <a:schemeClr val="tx2">
                    <a:lumMod val="75000"/>
                  </a:schemeClr>
                </a:solidFill>
              </a:rPr>
              <a:t>l’ensemble de la communauté </a:t>
            </a:r>
            <a:r>
              <a:rPr lang="fr-FR" sz="2300" kern="0" dirty="0" smtClean="0">
                <a:solidFill>
                  <a:schemeClr val="tx2">
                    <a:lumMod val="75000"/>
                  </a:schemeClr>
                </a:solidFill>
              </a:rPr>
              <a:t> </a:t>
            </a:r>
          </a:p>
          <a:p>
            <a:pPr algn="just">
              <a:lnSpc>
                <a:spcPct val="100000"/>
              </a:lnSpc>
              <a:spcBef>
                <a:spcPts val="0"/>
              </a:spcBef>
              <a:spcAft>
                <a:spcPts val="600"/>
              </a:spcAft>
              <a:defRPr/>
            </a:pPr>
            <a:r>
              <a:rPr lang="fr-FR" sz="3200" b="1" kern="0" dirty="0" smtClean="0">
                <a:solidFill>
                  <a:schemeClr val="tx2">
                    <a:lumMod val="75000"/>
                  </a:schemeClr>
                </a:solidFill>
              </a:rPr>
              <a:t>Projets </a:t>
            </a:r>
            <a:r>
              <a:rPr lang="fr-FR" sz="3200" b="1" kern="0" dirty="0">
                <a:solidFill>
                  <a:schemeClr val="tx2">
                    <a:lumMod val="75000"/>
                  </a:schemeClr>
                </a:solidFill>
              </a:rPr>
              <a:t>de sécurité du SIH </a:t>
            </a:r>
            <a:r>
              <a:rPr lang="fr-FR" sz="2300" kern="0" dirty="0">
                <a:solidFill>
                  <a:schemeClr val="tx2">
                    <a:lumMod val="75000"/>
                  </a:schemeClr>
                </a:solidFill>
              </a:rPr>
              <a:t>préalables à la relance sur les conseils de l’ANSSI et du </a:t>
            </a:r>
            <a:r>
              <a:rPr lang="fr-FR" sz="2300" kern="0" dirty="0" smtClean="0">
                <a:solidFill>
                  <a:schemeClr val="tx2">
                    <a:lumMod val="75000"/>
                  </a:schemeClr>
                </a:solidFill>
              </a:rPr>
              <a:t>PRIS: </a:t>
            </a:r>
            <a:r>
              <a:rPr lang="fr-FR" sz="2300" i="1" kern="0" dirty="0" smtClean="0">
                <a:solidFill>
                  <a:schemeClr val="tx2">
                    <a:lumMod val="75000"/>
                  </a:schemeClr>
                </a:solidFill>
              </a:rPr>
              <a:t>Sauvegarde </a:t>
            </a:r>
            <a:r>
              <a:rPr lang="fr-FR" sz="2300" i="1" kern="0" dirty="0">
                <a:solidFill>
                  <a:schemeClr val="tx2">
                    <a:lumMod val="75000"/>
                  </a:schemeClr>
                </a:solidFill>
              </a:rPr>
              <a:t>hors réseau, VPN en MFA, WAF sur </a:t>
            </a:r>
            <a:r>
              <a:rPr lang="fr-FR" sz="2300" i="1" kern="0" dirty="0" smtClean="0">
                <a:solidFill>
                  <a:schemeClr val="tx2">
                    <a:lumMod val="75000"/>
                  </a:schemeClr>
                </a:solidFill>
              </a:rPr>
              <a:t>la messagerie</a:t>
            </a:r>
            <a:r>
              <a:rPr lang="fr-FR" sz="2300" i="1" kern="0" dirty="0" smtClean="0">
                <a:solidFill>
                  <a:schemeClr val="tx2">
                    <a:lumMod val="75000"/>
                  </a:schemeClr>
                </a:solidFill>
              </a:rPr>
              <a:t>…</a:t>
            </a:r>
          </a:p>
          <a:p>
            <a:pPr algn="just">
              <a:lnSpc>
                <a:spcPct val="100000"/>
              </a:lnSpc>
              <a:spcBef>
                <a:spcPts val="0"/>
              </a:spcBef>
              <a:spcAft>
                <a:spcPts val="600"/>
              </a:spcAft>
              <a:defRPr/>
            </a:pPr>
            <a:endParaRPr lang="fr-FR" sz="2300" i="1" kern="0" dirty="0" smtClean="0">
              <a:solidFill>
                <a:schemeClr val="tx2">
                  <a:lumMod val="75000"/>
                </a:schemeClr>
              </a:solidFill>
            </a:endParaRPr>
          </a:p>
          <a:p>
            <a:pPr marL="457200" lvl="1" indent="0" algn="ctr">
              <a:lnSpc>
                <a:spcPct val="100000"/>
              </a:lnSpc>
              <a:spcBef>
                <a:spcPts val="0"/>
              </a:spcBef>
              <a:spcAft>
                <a:spcPts val="600"/>
              </a:spcAft>
              <a:buNone/>
              <a:defRPr/>
            </a:pPr>
            <a:r>
              <a:rPr lang="fr-FR" sz="2800" b="1" kern="0" dirty="0" smtClean="0">
                <a:solidFill>
                  <a:srgbClr val="FF0000"/>
                </a:solidFill>
              </a:rPr>
              <a:t>Investissement: 100% de la classe 2 SI annuelle</a:t>
            </a:r>
          </a:p>
          <a:p>
            <a:pPr marL="457200" lvl="1" indent="0" algn="ctr">
              <a:lnSpc>
                <a:spcPct val="100000"/>
              </a:lnSpc>
              <a:spcBef>
                <a:spcPts val="0"/>
              </a:spcBef>
              <a:spcAft>
                <a:spcPts val="600"/>
              </a:spcAft>
              <a:buNone/>
              <a:defRPr/>
            </a:pPr>
            <a:r>
              <a:rPr lang="fr-FR" sz="2800" b="1" kern="0" dirty="0" smtClean="0">
                <a:solidFill>
                  <a:srgbClr val="FF0000"/>
                </a:solidFill>
              </a:rPr>
              <a:t>Exploitation: 40% de la classe 6 SI  annuelle</a:t>
            </a:r>
            <a:endParaRPr lang="fr-FR" sz="2800" b="1" kern="0" dirty="0">
              <a:solidFill>
                <a:srgbClr val="FF0000"/>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420" y="0"/>
            <a:ext cx="2106538" cy="6858000"/>
          </a:xfrm>
          <a:prstGeom prst="rect">
            <a:avLst/>
          </a:prstGeom>
        </p:spPr>
      </p:pic>
      <p:sp>
        <p:nvSpPr>
          <p:cNvPr id="6" name="Titre 1"/>
          <p:cNvSpPr>
            <a:spLocks noGrp="1"/>
          </p:cNvSpPr>
          <p:nvPr>
            <p:ph type="title"/>
          </p:nvPr>
        </p:nvSpPr>
        <p:spPr>
          <a:xfrm>
            <a:off x="170119" y="-169105"/>
            <a:ext cx="9309285" cy="1008062"/>
          </a:xfrm>
        </p:spPr>
        <p:txBody>
          <a:bodyPr>
            <a:normAutofit/>
          </a:bodyPr>
          <a:lstStyle/>
          <a:p>
            <a:pPr algn="ctr" defTabSz="685800">
              <a:defRPr/>
            </a:pPr>
            <a:r>
              <a:rPr lang="fr-FR" sz="4000" b="1" dirty="0" smtClean="0">
                <a:solidFill>
                  <a:schemeClr val="accent5">
                    <a:lumMod val="75000"/>
                  </a:schemeClr>
                </a:solidFill>
                <a:latin typeface="Calibri" panose="020F0502020204030204"/>
              </a:rPr>
              <a:t>4. Coût </a:t>
            </a:r>
            <a:r>
              <a:rPr lang="fr-FR" sz="4000" b="1" dirty="0" smtClean="0">
                <a:solidFill>
                  <a:schemeClr val="accent5">
                    <a:lumMod val="75000"/>
                  </a:schemeClr>
                </a:solidFill>
                <a:latin typeface="Calibri" panose="020F0502020204030204"/>
              </a:rPr>
              <a:t>facial </a:t>
            </a:r>
            <a:r>
              <a:rPr lang="fr-FR" sz="4000" b="1" dirty="0" smtClean="0">
                <a:solidFill>
                  <a:schemeClr val="accent5">
                    <a:lumMod val="75000"/>
                  </a:schemeClr>
                </a:solidFill>
                <a:latin typeface="Calibri" panose="020F0502020204030204"/>
              </a:rPr>
              <a:t>: 750 k€</a:t>
            </a:r>
            <a:endParaRPr lang="fr-FR" sz="4000" kern="0" dirty="0">
              <a:solidFill>
                <a:schemeClr val="tx2">
                  <a:lumMod val="75000"/>
                </a:schemeClr>
              </a:solidFill>
              <a:latin typeface="+mn-lt"/>
              <a:ea typeface="+mn-ea"/>
              <a:cs typeface="+mn-cs"/>
            </a:endParaRPr>
          </a:p>
        </p:txBody>
      </p:sp>
    </p:spTree>
    <p:extLst>
      <p:ext uri="{BB962C8B-B14F-4D97-AF65-F5344CB8AC3E}">
        <p14:creationId xmlns:p14="http://schemas.microsoft.com/office/powerpoint/2010/main" val="224819018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0119" y="795355"/>
            <a:ext cx="10032299" cy="6062645"/>
          </a:xfrm>
        </p:spPr>
        <p:txBody>
          <a:bodyPr>
            <a:normAutofit fontScale="92500" lnSpcReduction="20000"/>
          </a:bodyPr>
          <a:lstStyle/>
          <a:p>
            <a:pPr algn="just">
              <a:lnSpc>
                <a:spcPct val="100000"/>
              </a:lnSpc>
              <a:spcBef>
                <a:spcPts val="0"/>
              </a:spcBef>
              <a:defRPr/>
            </a:pPr>
            <a:r>
              <a:rPr lang="fr-FR" sz="3500" b="1" kern="0" dirty="0" smtClean="0">
                <a:solidFill>
                  <a:schemeClr val="tx2">
                    <a:lumMod val="75000"/>
                  </a:schemeClr>
                </a:solidFill>
              </a:rPr>
              <a:t>Du fait de la crise COVID les pouvoirs publics avaient conforté les recettes d’Assurance Maladie</a:t>
            </a:r>
            <a:r>
              <a:rPr lang="fr-FR" sz="3500" kern="0" dirty="0" smtClean="0">
                <a:solidFill>
                  <a:schemeClr val="tx2">
                    <a:lumMod val="75000"/>
                  </a:schemeClr>
                </a:solidFill>
              </a:rPr>
              <a:t> (exclusion de 11 M€ de risque)</a:t>
            </a:r>
          </a:p>
          <a:p>
            <a:pPr marL="0" indent="0" algn="just">
              <a:lnSpc>
                <a:spcPct val="100000"/>
              </a:lnSpc>
              <a:spcBef>
                <a:spcPts val="0"/>
              </a:spcBef>
              <a:buNone/>
              <a:defRPr/>
            </a:pPr>
            <a:endParaRPr lang="fr-FR" sz="3500" kern="0" dirty="0" smtClean="0">
              <a:solidFill>
                <a:schemeClr val="tx2">
                  <a:lumMod val="75000"/>
                </a:schemeClr>
              </a:solidFill>
            </a:endParaRPr>
          </a:p>
          <a:p>
            <a:pPr algn="just">
              <a:lnSpc>
                <a:spcPct val="110000"/>
              </a:lnSpc>
              <a:spcBef>
                <a:spcPts val="0"/>
              </a:spcBef>
              <a:defRPr/>
            </a:pPr>
            <a:r>
              <a:rPr lang="fr-FR" sz="3500" b="1" kern="0" dirty="0" smtClean="0">
                <a:solidFill>
                  <a:schemeClr val="tx2">
                    <a:lumMod val="75000"/>
                  </a:schemeClr>
                </a:solidFill>
              </a:rPr>
              <a:t>Suspension </a:t>
            </a:r>
            <a:r>
              <a:rPr lang="fr-FR" sz="3500" b="1" kern="0" dirty="0">
                <a:solidFill>
                  <a:schemeClr val="tx2">
                    <a:lumMod val="75000"/>
                  </a:schemeClr>
                </a:solidFill>
              </a:rPr>
              <a:t>complète de la facturation </a:t>
            </a:r>
            <a:r>
              <a:rPr lang="fr-FR" sz="3500" b="1" kern="0" dirty="0" smtClean="0">
                <a:solidFill>
                  <a:schemeClr val="tx2">
                    <a:lumMod val="75000"/>
                  </a:schemeClr>
                </a:solidFill>
              </a:rPr>
              <a:t>(Patients, Mutuelles)</a:t>
            </a:r>
          </a:p>
          <a:p>
            <a:pPr lvl="1" algn="just">
              <a:lnSpc>
                <a:spcPct val="120000"/>
              </a:lnSpc>
              <a:spcBef>
                <a:spcPts val="0"/>
              </a:spcBef>
              <a:buFont typeface="Wingdings" panose="05000000000000000000" pitchFamily="2" charset="2"/>
              <a:buChar char="ü"/>
              <a:defRPr/>
            </a:pPr>
            <a:r>
              <a:rPr lang="fr-FR" b="1" kern="0" dirty="0">
                <a:solidFill>
                  <a:schemeClr val="tx2">
                    <a:lumMod val="75000"/>
                  </a:schemeClr>
                </a:solidFill>
              </a:rPr>
              <a:t>tension sur la trésorerie </a:t>
            </a:r>
            <a:r>
              <a:rPr lang="fr-FR" b="1" kern="0" dirty="0" smtClean="0">
                <a:solidFill>
                  <a:schemeClr val="tx2">
                    <a:lumMod val="75000"/>
                  </a:schemeClr>
                </a:solidFill>
              </a:rPr>
              <a:t>(allongement des délais de paiement des fournisseurs, paiement d’intérêts moratoires et tirage maximal sur la ligne de trésorerie)</a:t>
            </a:r>
          </a:p>
          <a:p>
            <a:pPr lvl="1" algn="just">
              <a:lnSpc>
                <a:spcPct val="120000"/>
              </a:lnSpc>
              <a:spcBef>
                <a:spcPts val="0"/>
              </a:spcBef>
              <a:buFont typeface="Wingdings" panose="05000000000000000000" pitchFamily="2" charset="2"/>
              <a:buChar char="ü"/>
              <a:defRPr/>
            </a:pPr>
            <a:r>
              <a:rPr lang="fr-FR" b="1" kern="0" dirty="0" smtClean="0">
                <a:solidFill>
                  <a:schemeClr val="tx2">
                    <a:lumMod val="75000"/>
                  </a:schemeClr>
                </a:solidFill>
              </a:rPr>
              <a:t>enjeu de </a:t>
            </a:r>
            <a:r>
              <a:rPr lang="fr-FR" b="1" kern="0" dirty="0">
                <a:solidFill>
                  <a:schemeClr val="tx2">
                    <a:lumMod val="75000"/>
                  </a:schemeClr>
                </a:solidFill>
              </a:rPr>
              <a:t>pertes de recettes </a:t>
            </a:r>
          </a:p>
          <a:p>
            <a:pPr lvl="2" algn="just">
              <a:lnSpc>
                <a:spcPct val="120000"/>
              </a:lnSpc>
              <a:spcBef>
                <a:spcPts val="0"/>
              </a:spcBef>
              <a:buFont typeface="Wingdings" panose="05000000000000000000" pitchFamily="2" charset="2"/>
              <a:buChar char="§"/>
              <a:defRPr/>
            </a:pPr>
            <a:r>
              <a:rPr lang="fr-FR" kern="0" dirty="0">
                <a:solidFill>
                  <a:schemeClr val="tx2">
                    <a:lumMod val="75000"/>
                  </a:schemeClr>
                </a:solidFill>
              </a:rPr>
              <a:t>+ de 40.000 actes à ressaisir dans le SIH sur la base de fiches papier </a:t>
            </a:r>
            <a:r>
              <a:rPr lang="fr-FR" kern="0" dirty="0" smtClean="0">
                <a:solidFill>
                  <a:schemeClr val="tx2">
                    <a:lumMod val="75000"/>
                  </a:schemeClr>
                </a:solidFill>
                <a:sym typeface="Wingdings" panose="05000000000000000000" pitchFamily="2" charset="2"/>
              </a:rPr>
              <a:t> 200 </a:t>
            </a:r>
            <a:r>
              <a:rPr lang="fr-FR" kern="0" dirty="0">
                <a:solidFill>
                  <a:schemeClr val="tx2">
                    <a:lumMod val="75000"/>
                  </a:schemeClr>
                </a:solidFill>
                <a:sym typeface="Wingdings" panose="05000000000000000000" pitchFamily="2" charset="2"/>
              </a:rPr>
              <a:t>jours/ H </a:t>
            </a:r>
            <a:r>
              <a:rPr lang="fr-FR" kern="0" dirty="0" smtClean="0">
                <a:solidFill>
                  <a:schemeClr val="tx2">
                    <a:lumMod val="75000"/>
                  </a:schemeClr>
                </a:solidFill>
                <a:sym typeface="Wingdings" panose="05000000000000000000" pitchFamily="2" charset="2"/>
              </a:rPr>
              <a:t>(</a:t>
            </a:r>
            <a:r>
              <a:rPr lang="fr-FR" b="1" kern="0" dirty="0" smtClean="0">
                <a:solidFill>
                  <a:schemeClr val="tx2">
                    <a:lumMod val="75000"/>
                  </a:schemeClr>
                </a:solidFill>
                <a:sym typeface="Wingdings" panose="05000000000000000000" pitchFamily="2" charset="2"/>
              </a:rPr>
              <a:t>40k</a:t>
            </a:r>
            <a:r>
              <a:rPr lang="fr-FR" b="1" kern="0" dirty="0">
                <a:solidFill>
                  <a:schemeClr val="tx2">
                    <a:lumMod val="75000"/>
                  </a:schemeClr>
                </a:solidFill>
                <a:sym typeface="Wingdings" panose="05000000000000000000" pitchFamily="2" charset="2"/>
              </a:rPr>
              <a:t>€ de CDD </a:t>
            </a:r>
            <a:r>
              <a:rPr lang="fr-FR" b="1" kern="0" dirty="0" smtClean="0">
                <a:solidFill>
                  <a:schemeClr val="tx2">
                    <a:lumMod val="75000"/>
                  </a:schemeClr>
                </a:solidFill>
                <a:sym typeface="Wingdings" panose="05000000000000000000" pitchFamily="2" charset="2"/>
              </a:rPr>
              <a:t>de gestionnaire administratif</a:t>
            </a:r>
            <a:r>
              <a:rPr lang="fr-FR" kern="0" dirty="0" smtClean="0">
                <a:solidFill>
                  <a:schemeClr val="tx2">
                    <a:lumMod val="75000"/>
                  </a:schemeClr>
                </a:solidFill>
                <a:sym typeface="Wingdings" panose="05000000000000000000" pitchFamily="2" charset="2"/>
              </a:rPr>
              <a:t>)</a:t>
            </a:r>
          </a:p>
          <a:p>
            <a:pPr lvl="2" algn="just">
              <a:lnSpc>
                <a:spcPct val="120000"/>
              </a:lnSpc>
              <a:spcBef>
                <a:spcPts val="0"/>
              </a:spcBef>
              <a:buFont typeface="Wingdings" panose="05000000000000000000" pitchFamily="2" charset="2"/>
              <a:buChar char="§"/>
              <a:defRPr/>
            </a:pPr>
            <a:r>
              <a:rPr lang="fr-FR" kern="0" dirty="0" smtClean="0">
                <a:solidFill>
                  <a:schemeClr val="tx2">
                    <a:lumMod val="75000"/>
                  </a:schemeClr>
                </a:solidFill>
                <a:sym typeface="Wingdings" panose="05000000000000000000" pitchFamily="2" charset="2"/>
              </a:rPr>
              <a:t>Sans compter le risque de perte d’activité en volume heureusement évité</a:t>
            </a:r>
          </a:p>
          <a:p>
            <a:pPr marL="914400" lvl="2" indent="0" algn="just">
              <a:lnSpc>
                <a:spcPct val="120000"/>
              </a:lnSpc>
              <a:spcBef>
                <a:spcPts val="0"/>
              </a:spcBef>
              <a:buNone/>
              <a:defRPr/>
            </a:pPr>
            <a:endParaRPr lang="fr-FR" kern="0" dirty="0" smtClean="0">
              <a:solidFill>
                <a:schemeClr val="tx2">
                  <a:lumMod val="75000"/>
                </a:schemeClr>
              </a:solidFill>
              <a:sym typeface="Wingdings" panose="05000000000000000000" pitchFamily="2" charset="2"/>
            </a:endParaRPr>
          </a:p>
          <a:p>
            <a:pPr algn="just">
              <a:lnSpc>
                <a:spcPct val="120000"/>
              </a:lnSpc>
              <a:spcBef>
                <a:spcPts val="0"/>
              </a:spcBef>
              <a:defRPr/>
            </a:pPr>
            <a:r>
              <a:rPr lang="fr-FR" sz="3500" b="1" kern="0" dirty="0">
                <a:solidFill>
                  <a:schemeClr val="tx2">
                    <a:lumMod val="75000"/>
                  </a:schemeClr>
                </a:solidFill>
                <a:sym typeface="Wingdings" panose="05000000000000000000" pitchFamily="2" charset="2"/>
              </a:rPr>
              <a:t>Le CH d’Arles ne disposait pas d’a</a:t>
            </a:r>
            <a:r>
              <a:rPr lang="fr-FR" sz="3500" b="1" kern="0" dirty="0">
                <a:solidFill>
                  <a:schemeClr val="tx2">
                    <a:lumMod val="75000"/>
                  </a:schemeClr>
                </a:solidFill>
              </a:rPr>
              <a:t>ssurance contre les risques « Cyber »</a:t>
            </a: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420" y="0"/>
            <a:ext cx="2106538" cy="6858000"/>
          </a:xfrm>
          <a:prstGeom prst="rect">
            <a:avLst/>
          </a:prstGeom>
        </p:spPr>
      </p:pic>
      <p:sp>
        <p:nvSpPr>
          <p:cNvPr id="6" name="Titre 1"/>
          <p:cNvSpPr>
            <a:spLocks noGrp="1"/>
          </p:cNvSpPr>
          <p:nvPr>
            <p:ph type="title"/>
          </p:nvPr>
        </p:nvSpPr>
        <p:spPr>
          <a:xfrm>
            <a:off x="531628" y="-153680"/>
            <a:ext cx="9309285" cy="1008062"/>
          </a:xfrm>
        </p:spPr>
        <p:txBody>
          <a:bodyPr>
            <a:normAutofit/>
          </a:bodyPr>
          <a:lstStyle/>
          <a:p>
            <a:pPr algn="ctr" defTabSz="685800">
              <a:defRPr/>
            </a:pPr>
            <a:r>
              <a:rPr lang="fr-FR" sz="4000" b="1" dirty="0" smtClean="0">
                <a:solidFill>
                  <a:schemeClr val="accent5">
                    <a:lumMod val="75000"/>
                  </a:schemeClr>
                </a:solidFill>
                <a:latin typeface="Calibri" panose="020F0502020204030204"/>
              </a:rPr>
              <a:t>Risque de perte de 2 M€ de chiffre d’affaire</a:t>
            </a:r>
            <a:endParaRPr lang="fr-FR" sz="4000" kern="0" dirty="0">
              <a:solidFill>
                <a:schemeClr val="tx2">
                  <a:lumMod val="75000"/>
                </a:schemeClr>
              </a:solidFill>
              <a:latin typeface="+mn-lt"/>
              <a:ea typeface="+mn-ea"/>
              <a:cs typeface="+mn-cs"/>
            </a:endParaRPr>
          </a:p>
        </p:txBody>
      </p:sp>
    </p:spTree>
    <p:extLst>
      <p:ext uri="{BB962C8B-B14F-4D97-AF65-F5344CB8AC3E}">
        <p14:creationId xmlns:p14="http://schemas.microsoft.com/office/powerpoint/2010/main" val="155557740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0119" y="608932"/>
            <a:ext cx="9977928" cy="5211463"/>
          </a:xfrm>
        </p:spPr>
        <p:txBody>
          <a:bodyPr>
            <a:normAutofit fontScale="92500" lnSpcReduction="20000"/>
          </a:bodyPr>
          <a:lstStyle/>
          <a:p>
            <a:pPr marL="228600" lvl="2" algn="just">
              <a:lnSpc>
                <a:spcPct val="110000"/>
              </a:lnSpc>
              <a:spcBef>
                <a:spcPts val="0"/>
              </a:spcBef>
              <a:defRPr/>
            </a:pPr>
            <a:r>
              <a:rPr lang="fr-FR" sz="3500" b="1" kern="0" dirty="0" smtClean="0">
                <a:solidFill>
                  <a:schemeClr val="tx2">
                    <a:lumMod val="75000"/>
                  </a:schemeClr>
                </a:solidFill>
              </a:rPr>
              <a:t>Risque </a:t>
            </a:r>
            <a:r>
              <a:rPr lang="fr-FR" sz="3500" b="1" kern="0" dirty="0">
                <a:solidFill>
                  <a:schemeClr val="tx2">
                    <a:lumMod val="75000"/>
                  </a:schemeClr>
                </a:solidFill>
              </a:rPr>
              <a:t>d’incident futur </a:t>
            </a:r>
            <a:r>
              <a:rPr lang="fr-FR" sz="3500" b="1" kern="0" dirty="0" smtClean="0">
                <a:solidFill>
                  <a:schemeClr val="tx2">
                    <a:lumMod val="75000"/>
                  </a:schemeClr>
                </a:solidFill>
              </a:rPr>
              <a:t>de type qualité </a:t>
            </a:r>
            <a:r>
              <a:rPr lang="fr-FR" sz="3500" b="1" kern="0" dirty="0">
                <a:solidFill>
                  <a:schemeClr val="tx2">
                    <a:lumMod val="75000"/>
                  </a:schemeClr>
                </a:solidFill>
              </a:rPr>
              <a:t>des </a:t>
            </a:r>
            <a:r>
              <a:rPr lang="fr-FR" sz="3500" b="1" kern="0" dirty="0" smtClean="0">
                <a:solidFill>
                  <a:schemeClr val="tx2">
                    <a:lumMod val="75000"/>
                  </a:schemeClr>
                </a:solidFill>
              </a:rPr>
              <a:t>soins  </a:t>
            </a:r>
          </a:p>
          <a:p>
            <a:pPr marL="914400" lvl="3" indent="-457200" algn="just">
              <a:lnSpc>
                <a:spcPct val="110000"/>
              </a:lnSpc>
              <a:spcBef>
                <a:spcPts val="0"/>
              </a:spcBef>
              <a:buFont typeface="Wingdings" panose="05000000000000000000" pitchFamily="2" charset="2"/>
              <a:buChar char="ü"/>
              <a:defRPr/>
            </a:pPr>
            <a:r>
              <a:rPr lang="fr-FR" sz="2000" kern="0" dirty="0">
                <a:solidFill>
                  <a:schemeClr val="tx2">
                    <a:lumMod val="75000"/>
                  </a:schemeClr>
                </a:solidFill>
              </a:rPr>
              <a:t>Somme conséquente d’informations médicales tracées </a:t>
            </a:r>
            <a:r>
              <a:rPr lang="fr-FR" sz="2000" kern="0" dirty="0" smtClean="0">
                <a:solidFill>
                  <a:schemeClr val="tx2">
                    <a:lumMod val="75000"/>
                  </a:schemeClr>
                </a:solidFill>
              </a:rPr>
              <a:t>« papier » </a:t>
            </a:r>
            <a:r>
              <a:rPr lang="fr-FR" sz="2000" kern="0" dirty="0">
                <a:solidFill>
                  <a:schemeClr val="tx2">
                    <a:lumMod val="75000"/>
                  </a:schemeClr>
                </a:solidFill>
              </a:rPr>
              <a:t>et non pas dans le Dossier Patient </a:t>
            </a:r>
            <a:r>
              <a:rPr lang="fr-FR" sz="2000" kern="0" dirty="0" smtClean="0">
                <a:solidFill>
                  <a:schemeClr val="tx2">
                    <a:lumMod val="75000"/>
                  </a:schemeClr>
                </a:solidFill>
              </a:rPr>
              <a:t>Informatisé…</a:t>
            </a:r>
          </a:p>
          <a:p>
            <a:pPr marL="457200" lvl="3" indent="0" algn="just">
              <a:lnSpc>
                <a:spcPct val="110000"/>
              </a:lnSpc>
              <a:spcBef>
                <a:spcPts val="0"/>
              </a:spcBef>
              <a:buNone/>
              <a:defRPr/>
            </a:pPr>
            <a:endParaRPr lang="fr-FR" sz="2000" kern="0" dirty="0">
              <a:solidFill>
                <a:schemeClr val="tx2">
                  <a:lumMod val="75000"/>
                </a:schemeClr>
              </a:solidFill>
            </a:endParaRPr>
          </a:p>
          <a:p>
            <a:pPr marL="228600" lvl="2" algn="just">
              <a:lnSpc>
                <a:spcPct val="110000"/>
              </a:lnSpc>
              <a:spcBef>
                <a:spcPts val="0"/>
              </a:spcBef>
              <a:defRPr/>
            </a:pPr>
            <a:r>
              <a:rPr lang="fr-FR" sz="3500" b="1" kern="0" dirty="0">
                <a:solidFill>
                  <a:schemeClr val="tx2">
                    <a:lumMod val="75000"/>
                  </a:schemeClr>
                </a:solidFill>
              </a:rPr>
              <a:t>Scepticisme contre  </a:t>
            </a:r>
            <a:r>
              <a:rPr lang="fr-FR" sz="3500" b="1" kern="0" dirty="0" smtClean="0">
                <a:solidFill>
                  <a:schemeClr val="tx2">
                    <a:lumMod val="75000"/>
                  </a:schemeClr>
                </a:solidFill>
              </a:rPr>
              <a:t>la transformation numérique</a:t>
            </a:r>
          </a:p>
          <a:p>
            <a:pPr marL="914400" lvl="3" indent="-457200" algn="just">
              <a:lnSpc>
                <a:spcPct val="110000"/>
              </a:lnSpc>
              <a:spcBef>
                <a:spcPts val="0"/>
              </a:spcBef>
              <a:buFont typeface="Wingdings" panose="05000000000000000000" pitchFamily="2" charset="2"/>
              <a:buChar char="ü"/>
              <a:defRPr/>
            </a:pPr>
            <a:r>
              <a:rPr lang="fr-FR" sz="2000" kern="0" dirty="0" smtClean="0">
                <a:solidFill>
                  <a:schemeClr val="tx2">
                    <a:lumMod val="75000"/>
                  </a:schemeClr>
                </a:solidFill>
              </a:rPr>
              <a:t>Enjeu sur la politique d’efficience dans le futur</a:t>
            </a:r>
          </a:p>
          <a:p>
            <a:pPr lvl="2" algn="just">
              <a:buFont typeface="Courier New" panose="02070309020205020404" pitchFamily="49" charset="0"/>
              <a:buChar char="o"/>
              <a:defRPr/>
            </a:pPr>
            <a:r>
              <a:rPr lang="fr-FR" sz="2100" kern="0" dirty="0">
                <a:solidFill>
                  <a:schemeClr val="tx2">
                    <a:lumMod val="75000"/>
                  </a:schemeClr>
                </a:solidFill>
              </a:rPr>
              <a:t>Rappeler tous les dysfonctionnements dans la qualité des prises en charge directement liés à l’absence de SIH (lisibilité, délai d’envoi des comptes rendu, agenda…)</a:t>
            </a:r>
          </a:p>
          <a:p>
            <a:pPr lvl="2" algn="just">
              <a:buFont typeface="Courier New" panose="02070309020205020404" pitchFamily="49" charset="0"/>
              <a:buChar char="o"/>
              <a:defRPr/>
            </a:pPr>
            <a:r>
              <a:rPr lang="fr-FR" sz="2100" kern="0" dirty="0">
                <a:solidFill>
                  <a:schemeClr val="tx2">
                    <a:lumMod val="75000"/>
                  </a:schemeClr>
                </a:solidFill>
              </a:rPr>
              <a:t>Rappeler que l’historique a pu être récupéré via les sauvegardes… là où des inondations dans un CH voisin début août ont causé des pertes définitives de nombreux dossiers médicaux papier….</a:t>
            </a:r>
          </a:p>
          <a:p>
            <a:pPr lvl="2" algn="just">
              <a:buBlip>
                <a:blip r:embed="rId3"/>
              </a:buBlip>
              <a:defRPr/>
            </a:pPr>
            <a:r>
              <a:rPr lang="fr-FR" sz="2100" kern="0" dirty="0">
                <a:solidFill>
                  <a:schemeClr val="accent2"/>
                </a:solidFill>
              </a:rPr>
              <a:t>Sécuriser les copies PDF de procédures dégradée du DPI via un dépôt croisé dans un autre établissement du </a:t>
            </a:r>
            <a:r>
              <a:rPr lang="fr-FR" sz="2100" kern="0" dirty="0" smtClean="0">
                <a:solidFill>
                  <a:schemeClr val="accent2"/>
                </a:solidFill>
              </a:rPr>
              <a:t>GHT</a:t>
            </a:r>
            <a:endParaRPr lang="fr-FR" sz="2000" kern="0" dirty="0" smtClean="0">
              <a:solidFill>
                <a:schemeClr val="tx2">
                  <a:lumMod val="75000"/>
                </a:schemeClr>
              </a:solidFill>
            </a:endParaRPr>
          </a:p>
          <a:p>
            <a:pPr marL="457200" lvl="3" indent="0" algn="just">
              <a:lnSpc>
                <a:spcPct val="110000"/>
              </a:lnSpc>
              <a:spcBef>
                <a:spcPts val="0"/>
              </a:spcBef>
              <a:buNone/>
              <a:defRPr/>
            </a:pPr>
            <a:endParaRPr lang="fr-FR" sz="2000" kern="0" dirty="0">
              <a:solidFill>
                <a:schemeClr val="tx2">
                  <a:lumMod val="75000"/>
                </a:schemeClr>
              </a:solidFill>
            </a:endParaRPr>
          </a:p>
          <a:p>
            <a:pPr marL="228600" lvl="2" algn="just">
              <a:lnSpc>
                <a:spcPct val="110000"/>
              </a:lnSpc>
              <a:spcBef>
                <a:spcPts val="0"/>
              </a:spcBef>
              <a:defRPr/>
            </a:pPr>
            <a:r>
              <a:rPr lang="fr-FR" sz="3500" b="1" kern="0" dirty="0" smtClean="0">
                <a:solidFill>
                  <a:schemeClr val="tx2">
                    <a:lumMod val="75000"/>
                  </a:schemeClr>
                </a:solidFill>
              </a:rPr>
              <a:t>Risque </a:t>
            </a:r>
            <a:r>
              <a:rPr lang="fr-FR" sz="3500" b="1" kern="0" dirty="0">
                <a:solidFill>
                  <a:schemeClr val="tx2">
                    <a:lumMod val="75000"/>
                  </a:schemeClr>
                </a:solidFill>
              </a:rPr>
              <a:t>de perte d’activité </a:t>
            </a:r>
            <a:r>
              <a:rPr lang="fr-FR" sz="3500" b="1" kern="0" dirty="0" smtClean="0">
                <a:solidFill>
                  <a:schemeClr val="tx2">
                    <a:lumMod val="75000"/>
                  </a:schemeClr>
                </a:solidFill>
              </a:rPr>
              <a:t>à long terme</a:t>
            </a:r>
          </a:p>
          <a:p>
            <a:pPr marL="914400" lvl="3" indent="-457200" algn="just">
              <a:lnSpc>
                <a:spcPct val="110000"/>
              </a:lnSpc>
              <a:spcBef>
                <a:spcPts val="0"/>
              </a:spcBef>
              <a:buFont typeface="Wingdings" panose="05000000000000000000" pitchFamily="2" charset="2"/>
              <a:buChar char="ü"/>
              <a:defRPr/>
            </a:pPr>
            <a:r>
              <a:rPr lang="fr-FR" sz="2000" kern="0" dirty="0" smtClean="0">
                <a:solidFill>
                  <a:schemeClr val="tx2">
                    <a:lumMod val="75000"/>
                  </a:schemeClr>
                </a:solidFill>
              </a:rPr>
              <a:t>Réputation de l’établissement altérée au niveau des patients - clients suites aux rumeurs (fuites de données médicales) et les articles dans la Presse</a:t>
            </a:r>
          </a:p>
          <a:p>
            <a:pPr marL="457200" lvl="1" indent="0" algn="just">
              <a:lnSpc>
                <a:spcPct val="110000"/>
              </a:lnSpc>
              <a:spcBef>
                <a:spcPts val="0"/>
              </a:spcBef>
              <a:buNone/>
              <a:defRPr/>
            </a:pPr>
            <a:endParaRPr lang="fr-FR" sz="2100" kern="0" dirty="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smtClean="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smtClean="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smtClean="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smtClean="0">
              <a:solidFill>
                <a:schemeClr val="tx2">
                  <a:lumMod val="75000"/>
                </a:schemeClr>
              </a:solidFill>
            </a:endParaRPr>
          </a:p>
          <a:p>
            <a:pPr lvl="1" algn="just">
              <a:lnSpc>
                <a:spcPct val="110000"/>
              </a:lnSpc>
              <a:spcBef>
                <a:spcPts val="0"/>
              </a:spcBef>
              <a:buFont typeface="Wingdings" panose="05000000000000000000" pitchFamily="2" charset="2"/>
              <a:buChar char="ü"/>
              <a:defRPr/>
            </a:pPr>
            <a:endParaRPr lang="fr-FR" sz="2100" kern="0" dirty="0">
              <a:solidFill>
                <a:schemeClr val="tx2">
                  <a:lumMod val="75000"/>
                </a:schemeClr>
              </a:solidFill>
            </a:endParaRPr>
          </a:p>
          <a:p>
            <a:pPr marL="0" indent="0" algn="just">
              <a:lnSpc>
                <a:spcPct val="110000"/>
              </a:lnSpc>
              <a:spcBef>
                <a:spcPts val="0"/>
              </a:spcBef>
              <a:buNone/>
              <a:defRPr/>
            </a:pPr>
            <a:endParaRPr lang="fr-FR" sz="3400" b="1"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
        <p:nvSpPr>
          <p:cNvPr id="9" name="Titre 1"/>
          <p:cNvSpPr>
            <a:spLocks noGrp="1"/>
          </p:cNvSpPr>
          <p:nvPr>
            <p:ph type="title"/>
          </p:nvPr>
        </p:nvSpPr>
        <p:spPr>
          <a:xfrm>
            <a:off x="170119" y="-169105"/>
            <a:ext cx="9309285" cy="1008062"/>
          </a:xfrm>
        </p:spPr>
        <p:txBody>
          <a:bodyPr>
            <a:normAutofit/>
          </a:bodyPr>
          <a:lstStyle/>
          <a:p>
            <a:pPr algn="ctr" defTabSz="685800">
              <a:defRPr/>
            </a:pPr>
            <a:r>
              <a:rPr lang="fr-FR" sz="4000" b="1" dirty="0" smtClean="0">
                <a:solidFill>
                  <a:schemeClr val="accent5">
                    <a:lumMod val="75000"/>
                  </a:schemeClr>
                </a:solidFill>
                <a:latin typeface="Calibri" panose="020F0502020204030204"/>
              </a:rPr>
              <a:t>Coûts </a:t>
            </a:r>
            <a:r>
              <a:rPr lang="fr-FR" sz="4000" b="1" dirty="0" smtClean="0">
                <a:solidFill>
                  <a:schemeClr val="accent5">
                    <a:lumMod val="75000"/>
                  </a:schemeClr>
                </a:solidFill>
                <a:latin typeface="Calibri" panose="020F0502020204030204"/>
              </a:rPr>
              <a:t>cachés et indirects</a:t>
            </a:r>
            <a:endParaRPr lang="fr-FR" sz="4000" kern="0" dirty="0">
              <a:solidFill>
                <a:schemeClr val="tx2">
                  <a:lumMod val="75000"/>
                </a:schemeClr>
              </a:solidFill>
              <a:latin typeface="+mn-lt"/>
              <a:ea typeface="+mn-ea"/>
              <a:cs typeface="+mn-cs"/>
            </a:endParaRPr>
          </a:p>
        </p:txBody>
      </p:sp>
    </p:spTree>
    <p:extLst>
      <p:ext uri="{BB962C8B-B14F-4D97-AF65-F5344CB8AC3E}">
        <p14:creationId xmlns:p14="http://schemas.microsoft.com/office/powerpoint/2010/main" val="166669742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0121" y="861239"/>
            <a:ext cx="9983971" cy="5231218"/>
          </a:xfrm>
        </p:spPr>
        <p:txBody>
          <a:bodyPr>
            <a:normAutofit fontScale="92500"/>
          </a:bodyPr>
          <a:lstStyle/>
          <a:p>
            <a:pPr algn="just">
              <a:defRPr/>
            </a:pPr>
            <a:r>
              <a:rPr lang="fr-FR" sz="3600" b="1" kern="0" dirty="0">
                <a:solidFill>
                  <a:srgbClr val="FF0000"/>
                </a:solidFill>
              </a:rPr>
              <a:t>Alertes</a:t>
            </a:r>
          </a:p>
          <a:p>
            <a:pPr lvl="1" algn="just">
              <a:buFont typeface="Wingdings" panose="05000000000000000000" pitchFamily="2" charset="2"/>
              <a:buChar char="ü"/>
              <a:defRPr/>
            </a:pPr>
            <a:r>
              <a:rPr lang="fr-FR" kern="0" dirty="0">
                <a:solidFill>
                  <a:schemeClr val="tx2">
                    <a:lumMod val="75000"/>
                  </a:schemeClr>
                </a:solidFill>
              </a:rPr>
              <a:t>La publication de recommandations et de normes n’est jamais aussi suivie que si elle se traduit par un avantage immédiat (logique de prérequis à!)</a:t>
            </a:r>
          </a:p>
          <a:p>
            <a:pPr lvl="1" algn="just">
              <a:buFont typeface="Wingdings" panose="05000000000000000000" pitchFamily="2" charset="2"/>
              <a:buChar char="ü"/>
              <a:defRPr/>
            </a:pPr>
            <a:r>
              <a:rPr lang="fr-FR" kern="0" dirty="0">
                <a:solidFill>
                  <a:schemeClr val="tx2">
                    <a:lumMod val="75000"/>
                  </a:schemeClr>
                </a:solidFill>
              </a:rPr>
              <a:t>La course à la sécurisation implique une complexification de l’exploitation (renforcement RH sur le pôle « Infrastructure </a:t>
            </a:r>
            <a:r>
              <a:rPr lang="fr-FR" kern="0" dirty="0" smtClean="0">
                <a:solidFill>
                  <a:schemeClr val="tx2">
                    <a:lumMod val="75000"/>
                  </a:schemeClr>
                </a:solidFill>
              </a:rPr>
              <a:t>» et transversalité au sein du GHT)</a:t>
            </a:r>
          </a:p>
          <a:p>
            <a:pPr lvl="1" algn="just">
              <a:buFont typeface="Wingdings" panose="05000000000000000000" pitchFamily="2" charset="2"/>
              <a:buChar char="ü"/>
              <a:defRPr/>
            </a:pPr>
            <a:r>
              <a:rPr lang="fr-FR" kern="0" dirty="0" smtClean="0">
                <a:solidFill>
                  <a:schemeClr val="tx2">
                    <a:lumMod val="75000"/>
                  </a:schemeClr>
                </a:solidFill>
              </a:rPr>
              <a:t>L’augmentation de la fréquence des attaques appelle un renforcement de la structuration de la chaine d’accompagnement (Guide intégrant des monographies) et une transparence sur la réalisation du risque</a:t>
            </a:r>
          </a:p>
          <a:p>
            <a:pPr marL="457200" lvl="1" indent="0" algn="just">
              <a:buNone/>
              <a:defRPr/>
            </a:pPr>
            <a:endParaRPr lang="fr-FR" sz="2200" kern="0" dirty="0">
              <a:solidFill>
                <a:schemeClr val="tx2">
                  <a:lumMod val="75000"/>
                </a:schemeClr>
              </a:solidFill>
            </a:endParaRPr>
          </a:p>
          <a:p>
            <a:pPr algn="just">
              <a:defRPr/>
            </a:pPr>
            <a:r>
              <a:rPr lang="fr-FR" sz="3600" b="1" kern="0" dirty="0" smtClean="0">
                <a:solidFill>
                  <a:srgbClr val="002060"/>
                </a:solidFill>
              </a:rPr>
              <a:t>Messages clés du PRIS</a:t>
            </a:r>
            <a:endParaRPr lang="fr-FR" sz="3600" b="1" kern="0" dirty="0">
              <a:solidFill>
                <a:srgbClr val="002060"/>
              </a:solidFill>
            </a:endParaRPr>
          </a:p>
          <a:p>
            <a:pPr lvl="1" algn="just">
              <a:buFont typeface="Wingdings" panose="05000000000000000000" pitchFamily="2" charset="2"/>
              <a:buChar char="ü"/>
              <a:defRPr/>
            </a:pPr>
            <a:r>
              <a:rPr lang="fr-FR" i="1" kern="0" dirty="0" smtClean="0">
                <a:solidFill>
                  <a:schemeClr val="tx2">
                    <a:lumMod val="75000"/>
                  </a:schemeClr>
                </a:solidFill>
              </a:rPr>
              <a:t>Il n’y a pas de coupable mais que des victimes (pas de chasse aux sorcières)</a:t>
            </a:r>
          </a:p>
          <a:p>
            <a:pPr lvl="1" algn="just">
              <a:buFont typeface="Wingdings" panose="05000000000000000000" pitchFamily="2" charset="2"/>
              <a:buChar char="ü"/>
              <a:defRPr/>
            </a:pPr>
            <a:r>
              <a:rPr lang="fr-FR" i="1" kern="0" dirty="0" smtClean="0">
                <a:solidFill>
                  <a:schemeClr val="tx2">
                    <a:lumMod val="75000"/>
                  </a:schemeClr>
                </a:solidFill>
              </a:rPr>
              <a:t>C’est une course de fond et pas un sprint</a:t>
            </a:r>
          </a:p>
          <a:p>
            <a:pPr lvl="1" algn="just">
              <a:buFont typeface="Wingdings" panose="05000000000000000000" pitchFamily="2" charset="2"/>
              <a:buChar char="ü"/>
              <a:defRPr/>
            </a:pPr>
            <a:r>
              <a:rPr lang="fr-FR" i="1" kern="0" dirty="0" smtClean="0">
                <a:solidFill>
                  <a:schemeClr val="tx2">
                    <a:lumMod val="75000"/>
                  </a:schemeClr>
                </a:solidFill>
              </a:rPr>
              <a:t>Pas de honte car les cyberattaques touchent même les mieux préparés</a:t>
            </a:r>
          </a:p>
          <a:p>
            <a:pPr lvl="1" algn="just">
              <a:buFont typeface="Wingdings" panose="05000000000000000000" pitchFamily="2" charset="2"/>
              <a:buChar char="ü"/>
              <a:defRPr/>
            </a:pPr>
            <a:endParaRPr lang="fr-FR" kern="0" dirty="0" smtClean="0">
              <a:solidFill>
                <a:schemeClr val="tx2">
                  <a:lumMod val="75000"/>
                </a:schemeClr>
              </a:solidFill>
            </a:endParaRPr>
          </a:p>
          <a:p>
            <a:pPr lvl="1" algn="just">
              <a:buFont typeface="Wingdings" panose="05000000000000000000" pitchFamily="2" charset="2"/>
              <a:buChar char="ü"/>
              <a:defRPr/>
            </a:pPr>
            <a:endParaRPr lang="fr-FR" sz="2500" kern="0" dirty="0">
              <a:solidFill>
                <a:schemeClr val="tx2">
                  <a:lumMod val="75000"/>
                </a:schemeClr>
              </a:solidFill>
            </a:endParaRPr>
          </a:p>
          <a:p>
            <a:pPr marL="457200" lvl="1" indent="0" algn="just">
              <a:buNone/>
              <a:defRPr/>
            </a:pPr>
            <a:endParaRPr lang="fr-FR" sz="2100" kern="0" dirty="0" smtClean="0">
              <a:solidFill>
                <a:schemeClr val="tx2">
                  <a:lumMod val="75000"/>
                </a:schemeClr>
              </a:solidFill>
            </a:endParaRPr>
          </a:p>
          <a:p>
            <a:pPr lvl="1" algn="just">
              <a:buFont typeface="Wingdings" panose="05000000000000000000" pitchFamily="2" charset="2"/>
              <a:buChar char="ü"/>
              <a:defRPr/>
            </a:pP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
        <p:nvSpPr>
          <p:cNvPr id="6" name="Titre 1"/>
          <p:cNvSpPr>
            <a:spLocks noGrp="1"/>
          </p:cNvSpPr>
          <p:nvPr>
            <p:ph type="title"/>
          </p:nvPr>
        </p:nvSpPr>
        <p:spPr>
          <a:xfrm>
            <a:off x="170119" y="-169105"/>
            <a:ext cx="9309285" cy="1008062"/>
          </a:xfrm>
        </p:spPr>
        <p:txBody>
          <a:bodyPr>
            <a:normAutofit/>
          </a:bodyPr>
          <a:lstStyle/>
          <a:p>
            <a:pPr algn="ctr" defTabSz="685800">
              <a:defRPr/>
            </a:pPr>
            <a:r>
              <a:rPr lang="fr-FR" sz="4000" b="1" dirty="0">
                <a:solidFill>
                  <a:schemeClr val="accent5">
                    <a:lumMod val="75000"/>
                  </a:schemeClr>
                </a:solidFill>
                <a:latin typeface="Calibri" panose="020F0502020204030204"/>
              </a:rPr>
              <a:t>5</a:t>
            </a:r>
            <a:r>
              <a:rPr lang="fr-FR" sz="4000" b="1" dirty="0" smtClean="0">
                <a:solidFill>
                  <a:schemeClr val="accent5">
                    <a:lumMod val="75000"/>
                  </a:schemeClr>
                </a:solidFill>
                <a:latin typeface="Calibri" panose="020F0502020204030204"/>
              </a:rPr>
              <a:t>. Bilan</a:t>
            </a:r>
            <a:endParaRPr lang="fr-FR" sz="4000" kern="0" dirty="0">
              <a:solidFill>
                <a:schemeClr val="tx2">
                  <a:lumMod val="75000"/>
                </a:schemeClr>
              </a:solidFill>
              <a:latin typeface="+mn-lt"/>
              <a:ea typeface="+mn-ea"/>
              <a:cs typeface="+mn-cs"/>
            </a:endParaRPr>
          </a:p>
        </p:txBody>
      </p:sp>
    </p:spTree>
    <p:extLst>
      <p:ext uri="{BB962C8B-B14F-4D97-AF65-F5344CB8AC3E}">
        <p14:creationId xmlns:p14="http://schemas.microsoft.com/office/powerpoint/2010/main" val="127921583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0121" y="373487"/>
            <a:ext cx="9983971" cy="5718970"/>
          </a:xfrm>
        </p:spPr>
        <p:txBody>
          <a:bodyPr>
            <a:normAutofit fontScale="92500" lnSpcReduction="10000"/>
          </a:bodyPr>
          <a:lstStyle/>
          <a:p>
            <a:pPr marL="457200" lvl="1" indent="0" algn="just">
              <a:buNone/>
              <a:defRPr/>
            </a:pPr>
            <a:endParaRPr lang="fr-FR" sz="2200" kern="0" dirty="0">
              <a:solidFill>
                <a:schemeClr val="tx2">
                  <a:lumMod val="75000"/>
                </a:schemeClr>
              </a:solidFill>
            </a:endParaRPr>
          </a:p>
          <a:p>
            <a:pPr algn="just">
              <a:defRPr/>
            </a:pPr>
            <a:r>
              <a:rPr lang="fr-FR" sz="3600" b="1" kern="0" dirty="0" smtClean="0">
                <a:solidFill>
                  <a:schemeClr val="accent6"/>
                </a:solidFill>
              </a:rPr>
              <a:t>Le verre à moitié plein…</a:t>
            </a:r>
            <a:endParaRPr lang="fr-FR" sz="3600" b="1" kern="0" dirty="0">
              <a:solidFill>
                <a:schemeClr val="accent6"/>
              </a:solidFill>
            </a:endParaRPr>
          </a:p>
          <a:p>
            <a:pPr lvl="1" algn="just">
              <a:buFont typeface="Wingdings" panose="05000000000000000000" pitchFamily="2" charset="2"/>
              <a:buChar char="ü"/>
              <a:defRPr/>
            </a:pPr>
            <a:r>
              <a:rPr lang="fr-FR" kern="0" dirty="0" smtClean="0">
                <a:solidFill>
                  <a:schemeClr val="tx2">
                    <a:lumMod val="75000"/>
                  </a:schemeClr>
                </a:solidFill>
              </a:rPr>
              <a:t>Intérêt du travail d’anticipation</a:t>
            </a:r>
          </a:p>
          <a:p>
            <a:pPr lvl="2" algn="just">
              <a:buFont typeface="Wingdings" panose="05000000000000000000" pitchFamily="2" charset="2"/>
              <a:buChar char="§"/>
              <a:defRPr/>
            </a:pPr>
            <a:r>
              <a:rPr lang="fr-FR" kern="0" dirty="0" smtClean="0">
                <a:solidFill>
                  <a:schemeClr val="tx2">
                    <a:lumMod val="75000"/>
                  </a:schemeClr>
                </a:solidFill>
              </a:rPr>
              <a:t>Robustesse du PRA et du PCA à compléter en tirant les enseignement de la crise</a:t>
            </a:r>
          </a:p>
          <a:p>
            <a:pPr lvl="2" algn="just">
              <a:buFont typeface="Wingdings" panose="05000000000000000000" pitchFamily="2" charset="2"/>
              <a:buChar char="§"/>
              <a:defRPr/>
            </a:pPr>
            <a:r>
              <a:rPr lang="fr-FR" kern="0" dirty="0" smtClean="0">
                <a:solidFill>
                  <a:schemeClr val="tx2">
                    <a:lumMod val="75000"/>
                  </a:schemeClr>
                </a:solidFill>
              </a:rPr>
              <a:t>Stratégie d’hébergement</a:t>
            </a:r>
          </a:p>
          <a:p>
            <a:pPr lvl="2" algn="just">
              <a:buFont typeface="Wingdings" panose="05000000000000000000" pitchFamily="2" charset="2"/>
              <a:buChar char="§"/>
              <a:defRPr/>
            </a:pPr>
            <a:r>
              <a:rPr lang="fr-FR" kern="0" dirty="0" smtClean="0">
                <a:solidFill>
                  <a:schemeClr val="tx2">
                    <a:lumMod val="75000"/>
                  </a:schemeClr>
                </a:solidFill>
              </a:rPr>
              <a:t>Constitution d’un portefeuille d’AMOA-E connaissant déjà le SIH</a:t>
            </a:r>
          </a:p>
          <a:p>
            <a:pPr lvl="1" algn="just">
              <a:buFont typeface="Wingdings" panose="05000000000000000000" pitchFamily="2" charset="2"/>
              <a:buChar char="ü"/>
              <a:defRPr/>
            </a:pPr>
            <a:r>
              <a:rPr lang="fr-FR" kern="0" dirty="0">
                <a:solidFill>
                  <a:schemeClr val="tx2">
                    <a:lumMod val="75000"/>
                  </a:schemeClr>
                </a:solidFill>
              </a:rPr>
              <a:t>Action de sensibilisation au réel de l’équipe IT et des clients internes</a:t>
            </a:r>
          </a:p>
          <a:p>
            <a:pPr lvl="1" algn="just">
              <a:buFont typeface="Wingdings" panose="05000000000000000000" pitchFamily="2" charset="2"/>
              <a:buChar char="ü"/>
              <a:defRPr/>
            </a:pPr>
            <a:r>
              <a:rPr lang="fr-FR" kern="0" dirty="0" smtClean="0">
                <a:solidFill>
                  <a:schemeClr val="tx2">
                    <a:lumMod val="75000"/>
                  </a:schemeClr>
                </a:solidFill>
              </a:rPr>
              <a:t>Accélérateur de projets SSI (programme de plusieurs années réalisé en quelques semaines)</a:t>
            </a:r>
          </a:p>
          <a:p>
            <a:pPr lvl="1" algn="just">
              <a:buFont typeface="Wingdings" panose="05000000000000000000" pitchFamily="2" charset="2"/>
              <a:buChar char="ü"/>
              <a:defRPr/>
            </a:pPr>
            <a:r>
              <a:rPr lang="fr-FR" kern="0" dirty="0">
                <a:solidFill>
                  <a:schemeClr val="tx2">
                    <a:lumMod val="75000"/>
                  </a:schemeClr>
                </a:solidFill>
              </a:rPr>
              <a:t>Mise en évidence d’une plus value du GHT </a:t>
            </a:r>
          </a:p>
          <a:p>
            <a:pPr lvl="1" algn="just">
              <a:buFont typeface="Wingdings" panose="05000000000000000000" pitchFamily="2" charset="2"/>
              <a:buChar char="ü"/>
              <a:defRPr/>
            </a:pPr>
            <a:r>
              <a:rPr lang="fr-FR" kern="0" dirty="0" smtClean="0">
                <a:solidFill>
                  <a:schemeClr val="tx2">
                    <a:lumMod val="75000"/>
                  </a:schemeClr>
                </a:solidFill>
              </a:rPr>
              <a:t>Gestion de crise à manager avec calme malgré les enjeux</a:t>
            </a:r>
          </a:p>
          <a:p>
            <a:pPr lvl="1" algn="just">
              <a:buFont typeface="Wingdings" panose="05000000000000000000" pitchFamily="2" charset="2"/>
              <a:buChar char="ü"/>
              <a:defRPr/>
            </a:pPr>
            <a:r>
              <a:rPr lang="fr-FR" kern="0" dirty="0" smtClean="0">
                <a:solidFill>
                  <a:schemeClr val="tx2">
                    <a:lumMod val="75000"/>
                  </a:schemeClr>
                </a:solidFill>
              </a:rPr>
              <a:t>Compréhension et mobilisation de la communauté hospitalière</a:t>
            </a:r>
          </a:p>
          <a:p>
            <a:pPr algn="just">
              <a:defRPr/>
            </a:pPr>
            <a:endParaRPr lang="fr-FR" kern="0" dirty="0">
              <a:solidFill>
                <a:schemeClr val="tx2">
                  <a:lumMod val="75000"/>
                </a:schemeClr>
              </a:solidFill>
            </a:endParaRPr>
          </a:p>
          <a:p>
            <a:pPr marL="0" indent="0" algn="ctr">
              <a:buNone/>
              <a:defRPr/>
            </a:pPr>
            <a:r>
              <a:rPr lang="fr-FR" sz="3400" b="1" u="sng" kern="0" dirty="0" smtClean="0">
                <a:solidFill>
                  <a:schemeClr val="tx2">
                    <a:lumMod val="75000"/>
                  </a:schemeClr>
                </a:solidFill>
              </a:rPr>
              <a:t>Malgré toutes les politiques d’anticipation, il faut être prêt à faire face à la réalisation du risque</a:t>
            </a:r>
          </a:p>
          <a:p>
            <a:pPr lvl="1" algn="just">
              <a:buFont typeface="Wingdings" panose="05000000000000000000" pitchFamily="2" charset="2"/>
              <a:buChar char="ü"/>
              <a:defRPr/>
            </a:pPr>
            <a:endParaRPr lang="fr-FR" kern="0" dirty="0" smtClean="0">
              <a:solidFill>
                <a:schemeClr val="tx2">
                  <a:lumMod val="75000"/>
                </a:schemeClr>
              </a:solidFill>
            </a:endParaRPr>
          </a:p>
          <a:p>
            <a:pPr lvl="1" algn="just">
              <a:buFont typeface="Wingdings" panose="05000000000000000000" pitchFamily="2" charset="2"/>
              <a:buChar char="ü"/>
              <a:defRPr/>
            </a:pPr>
            <a:endParaRPr lang="fr-FR" sz="2500" kern="0" dirty="0">
              <a:solidFill>
                <a:schemeClr val="tx2">
                  <a:lumMod val="75000"/>
                </a:schemeClr>
              </a:solidFill>
            </a:endParaRPr>
          </a:p>
          <a:p>
            <a:pPr marL="457200" lvl="1" indent="0" algn="just">
              <a:buNone/>
              <a:defRPr/>
            </a:pPr>
            <a:endParaRPr lang="fr-FR" sz="2100" kern="0" dirty="0" smtClean="0">
              <a:solidFill>
                <a:schemeClr val="tx2">
                  <a:lumMod val="75000"/>
                </a:schemeClr>
              </a:solidFill>
            </a:endParaRPr>
          </a:p>
          <a:p>
            <a:pPr lvl="1" algn="just">
              <a:buFont typeface="Wingdings" panose="05000000000000000000" pitchFamily="2" charset="2"/>
              <a:buChar char="ü"/>
              <a:defRPr/>
            </a:pP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146015016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2424" y="548358"/>
            <a:ext cx="2839913" cy="186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92" y="449098"/>
            <a:ext cx="1921018" cy="1519678"/>
          </a:xfrm>
          <a:prstGeom prst="rect">
            <a:avLst/>
          </a:prstGeom>
        </p:spPr>
      </p:pic>
      <p:sp>
        <p:nvSpPr>
          <p:cNvPr id="12" name="ZoneTexte 2"/>
          <p:cNvSpPr txBox="1">
            <a:spLocks noChangeArrowheads="1"/>
          </p:cNvSpPr>
          <p:nvPr/>
        </p:nvSpPr>
        <p:spPr bwMode="auto">
          <a:xfrm>
            <a:off x="699247" y="5294844"/>
            <a:ext cx="8901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800" i="1" dirty="0" smtClean="0">
                <a:solidFill>
                  <a:srgbClr val="00B050"/>
                </a:solidFill>
              </a:rPr>
              <a:t>Rodrigue ALEXANDER, directeur adjoint</a:t>
            </a:r>
            <a:endParaRPr lang="fr-FR" altLang="fr-FR" sz="2800" i="1" dirty="0">
              <a:solidFill>
                <a:srgbClr val="00B050"/>
              </a:solidFill>
            </a:endParaRPr>
          </a:p>
        </p:txBody>
      </p:sp>
      <p:sp>
        <p:nvSpPr>
          <p:cNvPr id="9" name="ZoneTexte 2"/>
          <p:cNvSpPr txBox="1">
            <a:spLocks noChangeArrowheads="1"/>
          </p:cNvSpPr>
          <p:nvPr/>
        </p:nvSpPr>
        <p:spPr bwMode="auto">
          <a:xfrm>
            <a:off x="170330" y="3182148"/>
            <a:ext cx="995978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sz="4000" b="1" dirty="0" smtClean="0">
                <a:solidFill>
                  <a:schemeClr val="accent5">
                    <a:lumMod val="75000"/>
                  </a:schemeClr>
                </a:solidFill>
              </a:rPr>
              <a:t>Merci pour votre attention </a:t>
            </a:r>
            <a:r>
              <a:rPr lang="fr-FR" altLang="fr-FR" sz="3600" b="1" dirty="0">
                <a:solidFill>
                  <a:schemeClr val="accent5">
                    <a:lumMod val="75000"/>
                  </a:schemeClr>
                </a:solidFill>
              </a:rPr>
              <a:t/>
            </a:r>
            <a:br>
              <a:rPr lang="fr-FR" altLang="fr-FR" sz="3600" b="1" dirty="0">
                <a:solidFill>
                  <a:schemeClr val="accent5">
                    <a:lumMod val="75000"/>
                  </a:schemeClr>
                </a:solidFill>
              </a:rPr>
            </a:br>
            <a:endParaRPr lang="fr-FR" altLang="fr-FR" sz="2800" b="1" dirty="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1698199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0" y="-98517"/>
            <a:ext cx="9840913" cy="1008062"/>
          </a:xfrm>
        </p:spPr>
        <p:txBody>
          <a:bodyPr>
            <a:normAutofit/>
          </a:bodyPr>
          <a:lstStyle/>
          <a:p>
            <a:pPr algn="ctr" defTabSz="685800">
              <a:defRPr/>
            </a:pPr>
            <a:r>
              <a:rPr lang="fr-FR" sz="3600" b="1" dirty="0" smtClean="0">
                <a:solidFill>
                  <a:schemeClr val="accent5">
                    <a:lumMod val="75000"/>
                  </a:schemeClr>
                </a:solidFill>
                <a:latin typeface="Calibri" panose="020F0502020204030204"/>
              </a:rPr>
              <a:t>Signalements?</a:t>
            </a:r>
            <a:endParaRPr lang="fr-FR" sz="3600" kern="0" dirty="0">
              <a:solidFill>
                <a:schemeClr val="tx2">
                  <a:lumMod val="75000"/>
                </a:schemeClr>
              </a:solidFill>
              <a:latin typeface="+mn-lt"/>
              <a:ea typeface="+mn-ea"/>
              <a:cs typeface="+mn-cs"/>
            </a:endParaRPr>
          </a:p>
        </p:txBody>
      </p:sp>
      <p:sp>
        <p:nvSpPr>
          <p:cNvPr id="19459" name="Espace réservé du contenu 2"/>
          <p:cNvSpPr>
            <a:spLocks noGrp="1"/>
          </p:cNvSpPr>
          <p:nvPr>
            <p:ph idx="1"/>
          </p:nvPr>
        </p:nvSpPr>
        <p:spPr>
          <a:xfrm>
            <a:off x="148856" y="838200"/>
            <a:ext cx="9772225" cy="5894295"/>
          </a:xfrm>
        </p:spPr>
        <p:txBody>
          <a:bodyPr>
            <a:normAutofit fontScale="92500"/>
          </a:bodyPr>
          <a:lstStyle/>
          <a:p>
            <a:pPr algn="just">
              <a:buFont typeface="Arial" charset="0"/>
              <a:buChar char="•"/>
              <a:defRPr/>
            </a:pPr>
            <a:r>
              <a:rPr lang="fr-FR" b="1" kern="0" dirty="0" smtClean="0">
                <a:solidFill>
                  <a:schemeClr val="tx2">
                    <a:lumMod val="75000"/>
                  </a:schemeClr>
                </a:solidFill>
              </a:rPr>
              <a:t>Signalement au CERT </a:t>
            </a:r>
            <a:r>
              <a:rPr lang="fr-FR" b="1" kern="0" dirty="0">
                <a:solidFill>
                  <a:schemeClr val="tx2">
                    <a:lumMod val="75000"/>
                  </a:schemeClr>
                </a:solidFill>
              </a:rPr>
              <a:t>Santé </a:t>
            </a:r>
            <a:endParaRPr lang="fr-FR" b="1" kern="0" dirty="0" smtClean="0">
              <a:solidFill>
                <a:schemeClr val="tx2">
                  <a:lumMod val="75000"/>
                </a:schemeClr>
              </a:solidFill>
            </a:endParaRPr>
          </a:p>
          <a:p>
            <a:pPr lvl="1" algn="just">
              <a:buFont typeface="Wingdings" panose="05000000000000000000" pitchFamily="2" charset="2"/>
              <a:buChar char="ü"/>
              <a:defRPr/>
            </a:pPr>
            <a:r>
              <a:rPr lang="fr-FR" kern="0" dirty="0" smtClean="0">
                <a:solidFill>
                  <a:schemeClr val="tx2">
                    <a:lumMod val="75000"/>
                  </a:schemeClr>
                </a:solidFill>
              </a:rPr>
              <a:t>Obligation bien intégrée par l’établissement lors de préparation à l’atteinte des prérequis (Art</a:t>
            </a:r>
            <a:r>
              <a:rPr lang="fr-FR" kern="0" dirty="0">
                <a:solidFill>
                  <a:schemeClr val="tx2">
                    <a:lumMod val="75000"/>
                  </a:schemeClr>
                </a:solidFill>
              </a:rPr>
              <a:t>. D. 1111-16-2 et </a:t>
            </a:r>
            <a:r>
              <a:rPr lang="fr-FR" kern="0" dirty="0" smtClean="0">
                <a:solidFill>
                  <a:schemeClr val="tx2">
                    <a:lumMod val="75000"/>
                  </a:schemeClr>
                </a:solidFill>
              </a:rPr>
              <a:t>3 du Code de la Santé Publique)</a:t>
            </a:r>
            <a:endParaRPr lang="fr-FR" kern="0" dirty="0">
              <a:solidFill>
                <a:schemeClr val="tx2">
                  <a:lumMod val="75000"/>
                </a:schemeClr>
              </a:solidFill>
            </a:endParaRPr>
          </a:p>
          <a:p>
            <a:pPr lvl="1" algn="just">
              <a:buFont typeface="Wingdings" panose="05000000000000000000" pitchFamily="2" charset="2"/>
              <a:buChar char="ü"/>
              <a:defRPr/>
            </a:pPr>
            <a:r>
              <a:rPr lang="fr-FR" kern="0" dirty="0">
                <a:solidFill>
                  <a:schemeClr val="tx2">
                    <a:lumMod val="75000"/>
                  </a:schemeClr>
                </a:solidFill>
              </a:rPr>
              <a:t>Saisie en ligne sur le portail </a:t>
            </a:r>
            <a:r>
              <a:rPr lang="fr-FR" sz="2600" kern="0" dirty="0">
                <a:solidFill>
                  <a:schemeClr val="tx2">
                    <a:lumMod val="75000"/>
                  </a:schemeClr>
                </a:solidFill>
                <a:hlinkClick r:id="rId3"/>
              </a:rPr>
              <a:t>https://signalement.social-sante.gouv.fr</a:t>
            </a:r>
            <a:r>
              <a:rPr lang="fr-FR" sz="2600" kern="0" dirty="0">
                <a:solidFill>
                  <a:schemeClr val="tx2">
                    <a:lumMod val="75000"/>
                  </a:schemeClr>
                </a:solidFill>
              </a:rPr>
              <a:t>   </a:t>
            </a:r>
            <a:endParaRPr lang="fr-FR" sz="2600" kern="0" dirty="0" smtClean="0">
              <a:solidFill>
                <a:schemeClr val="tx2">
                  <a:lumMod val="75000"/>
                </a:schemeClr>
              </a:solidFill>
            </a:endParaRPr>
          </a:p>
          <a:p>
            <a:pPr lvl="2" algn="just">
              <a:buBlip>
                <a:blip r:embed="rId4"/>
              </a:buBlip>
              <a:defRPr/>
            </a:pPr>
            <a:r>
              <a:rPr lang="fr-FR" sz="2400" kern="0" dirty="0" smtClean="0">
                <a:solidFill>
                  <a:schemeClr val="accent2"/>
                </a:solidFill>
              </a:rPr>
              <a:t>Anticiper en rédigeant une procédure de traitement des incidents du système d’information (P2.4 </a:t>
            </a:r>
            <a:r>
              <a:rPr lang="fr-FR" sz="2400" kern="0" dirty="0" err="1" smtClean="0">
                <a:solidFill>
                  <a:schemeClr val="accent2"/>
                </a:solidFill>
              </a:rPr>
              <a:t>Hop’En</a:t>
            </a:r>
            <a:r>
              <a:rPr lang="fr-FR" sz="2400" kern="0" dirty="0" smtClean="0">
                <a:solidFill>
                  <a:schemeClr val="accent2"/>
                </a:solidFill>
              </a:rPr>
              <a:t>)</a:t>
            </a:r>
            <a:endParaRPr lang="fr-FR" sz="2200" kern="0" dirty="0">
              <a:solidFill>
                <a:schemeClr val="tx2">
                  <a:lumMod val="75000"/>
                </a:schemeClr>
              </a:solidFill>
            </a:endParaRPr>
          </a:p>
          <a:p>
            <a:pPr lvl="1" algn="just">
              <a:buFont typeface="Wingdings" panose="05000000000000000000" pitchFamily="2" charset="2"/>
              <a:buChar char="ü"/>
              <a:defRPr/>
            </a:pPr>
            <a:r>
              <a:rPr lang="fr-FR" kern="0" dirty="0" smtClean="0">
                <a:solidFill>
                  <a:schemeClr val="tx2">
                    <a:lumMod val="75000"/>
                  </a:schemeClr>
                </a:solidFill>
              </a:rPr>
              <a:t>Plusieurs échanges de mails avec la cellule CERT dans la journée pour préciser le contexte, répondre aux questions et qualifier précisément l’incident (</a:t>
            </a:r>
            <a:r>
              <a:rPr lang="fr-FR" sz="2200" kern="0" dirty="0" smtClean="0">
                <a:solidFill>
                  <a:schemeClr val="tx2">
                    <a:lumMod val="75000"/>
                  </a:schemeClr>
                </a:solidFill>
              </a:rPr>
              <a:t>cyberveille@esante.gouv.fr</a:t>
            </a:r>
            <a:r>
              <a:rPr lang="fr-FR" kern="0" dirty="0" smtClean="0">
                <a:solidFill>
                  <a:schemeClr val="tx2">
                    <a:lumMod val="75000"/>
                  </a:schemeClr>
                </a:solidFill>
              </a:rPr>
              <a:t>)</a:t>
            </a:r>
            <a:endParaRPr lang="fr-FR" kern="0" dirty="0">
              <a:solidFill>
                <a:schemeClr val="tx2">
                  <a:lumMod val="75000"/>
                </a:schemeClr>
              </a:solidFill>
            </a:endParaRPr>
          </a:p>
          <a:p>
            <a:pPr lvl="1" algn="just">
              <a:buFont typeface="Wingdings" panose="05000000000000000000" pitchFamily="2" charset="2"/>
              <a:buChar char="ü"/>
              <a:defRPr/>
            </a:pPr>
            <a:r>
              <a:rPr lang="fr-FR" kern="0" dirty="0" smtClean="0">
                <a:solidFill>
                  <a:schemeClr val="tx2">
                    <a:lumMod val="75000"/>
                  </a:schemeClr>
                </a:solidFill>
              </a:rPr>
              <a:t>1</a:t>
            </a:r>
            <a:r>
              <a:rPr lang="fr-FR" kern="0" baseline="30000" dirty="0" smtClean="0">
                <a:solidFill>
                  <a:schemeClr val="tx2">
                    <a:lumMod val="75000"/>
                  </a:schemeClr>
                </a:solidFill>
              </a:rPr>
              <a:t>er</a:t>
            </a:r>
            <a:r>
              <a:rPr lang="fr-FR" kern="0" dirty="0" smtClean="0">
                <a:solidFill>
                  <a:schemeClr val="tx2">
                    <a:lumMod val="75000"/>
                  </a:schemeClr>
                </a:solidFill>
              </a:rPr>
              <a:t> échange téléphonique à 18h pour nous inviter à rechercher un Prestataire de Réponse à Incident de Sécurité qualifié par l’ANSSI et planification d’une 1</a:t>
            </a:r>
            <a:r>
              <a:rPr lang="fr-FR" kern="0" baseline="30000" dirty="0" smtClean="0">
                <a:solidFill>
                  <a:schemeClr val="tx2">
                    <a:lumMod val="75000"/>
                  </a:schemeClr>
                </a:solidFill>
              </a:rPr>
              <a:t>e</a:t>
            </a:r>
            <a:r>
              <a:rPr lang="fr-FR" kern="0" dirty="0" smtClean="0">
                <a:solidFill>
                  <a:schemeClr val="tx2">
                    <a:lumMod val="75000"/>
                  </a:schemeClr>
                </a:solidFill>
              </a:rPr>
              <a:t> visioconférence le lendemain à 8h </a:t>
            </a:r>
          </a:p>
          <a:p>
            <a:pPr lvl="1" algn="just">
              <a:buFont typeface="Wingdings" panose="05000000000000000000" pitchFamily="2" charset="2"/>
              <a:buChar char="ü"/>
              <a:defRPr/>
            </a:pPr>
            <a:r>
              <a:rPr lang="fr-FR" kern="0" dirty="0" smtClean="0">
                <a:solidFill>
                  <a:schemeClr val="tx2">
                    <a:lumMod val="75000"/>
                  </a:schemeClr>
                </a:solidFill>
              </a:rPr>
              <a:t>Le CH d’Arles retient la société ADVENS après un 1</a:t>
            </a:r>
            <a:r>
              <a:rPr lang="fr-FR" kern="0" baseline="30000" dirty="0" smtClean="0">
                <a:solidFill>
                  <a:schemeClr val="tx2">
                    <a:lumMod val="75000"/>
                  </a:schemeClr>
                </a:solidFill>
              </a:rPr>
              <a:t>e</a:t>
            </a:r>
            <a:r>
              <a:rPr lang="fr-FR" kern="0" dirty="0" smtClean="0">
                <a:solidFill>
                  <a:schemeClr val="tx2">
                    <a:lumMod val="75000"/>
                  </a:schemeClr>
                </a:solidFill>
              </a:rPr>
              <a:t> appel infructueux auprès d’un autre PRIS n’ayant pas de ressources immédiatement disponibles </a:t>
            </a:r>
            <a:endParaRPr lang="fr-FR" kern="0" dirty="0">
              <a:solidFill>
                <a:schemeClr val="tx2">
                  <a:lumMod val="75000"/>
                </a:schemeClr>
              </a:solidFill>
            </a:endParaRPr>
          </a:p>
          <a:p>
            <a:pPr lvl="2" algn="just">
              <a:buBlip>
                <a:blip r:embed="rId4"/>
              </a:buBlip>
              <a:defRPr/>
            </a:pPr>
            <a:r>
              <a:rPr lang="fr-FR" sz="2400" kern="0" dirty="0">
                <a:solidFill>
                  <a:schemeClr val="accent2"/>
                </a:solidFill>
              </a:rPr>
              <a:t>Anticiper en souscrivant un contrat avec un PRIS afin d’avoir une exigence de disponibilité de la ressource spécialisée qui privilégie ses clients. </a:t>
            </a:r>
          </a:p>
          <a:p>
            <a:pPr marL="914400" lvl="2" indent="0" algn="just">
              <a:buNone/>
              <a:defRPr/>
            </a:pPr>
            <a:endParaRPr lang="fr-FR" sz="2500" kern="0" dirty="0">
              <a:solidFill>
                <a:schemeClr val="accent2"/>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302796470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531628" y="-146824"/>
            <a:ext cx="9309285" cy="1008062"/>
          </a:xfrm>
        </p:spPr>
        <p:txBody>
          <a:bodyPr>
            <a:normAutofit/>
          </a:bodyPr>
          <a:lstStyle/>
          <a:p>
            <a:pPr algn="ctr" defTabSz="685800">
              <a:defRPr/>
            </a:pPr>
            <a:r>
              <a:rPr lang="fr-FR" sz="3200" b="1" dirty="0" smtClean="0">
                <a:solidFill>
                  <a:schemeClr val="accent5">
                    <a:lumMod val="75000"/>
                  </a:schemeClr>
                </a:solidFill>
                <a:latin typeface="Calibri" panose="020F0502020204030204"/>
              </a:rPr>
              <a:t>Actions </a:t>
            </a:r>
            <a:r>
              <a:rPr lang="fr-FR" sz="3200" b="1" dirty="0">
                <a:solidFill>
                  <a:schemeClr val="accent5">
                    <a:lumMod val="75000"/>
                  </a:schemeClr>
                </a:solidFill>
                <a:latin typeface="Calibri" panose="020F0502020204030204"/>
              </a:rPr>
              <a:t>juridiques</a:t>
            </a:r>
          </a:p>
        </p:txBody>
      </p:sp>
      <p:sp>
        <p:nvSpPr>
          <p:cNvPr id="19459" name="Espace réservé du contenu 2"/>
          <p:cNvSpPr>
            <a:spLocks noGrp="1"/>
          </p:cNvSpPr>
          <p:nvPr>
            <p:ph idx="1"/>
          </p:nvPr>
        </p:nvSpPr>
        <p:spPr>
          <a:xfrm>
            <a:off x="59808" y="669852"/>
            <a:ext cx="9941442" cy="5871258"/>
          </a:xfrm>
        </p:spPr>
        <p:txBody>
          <a:bodyPr>
            <a:normAutofit fontScale="77500" lnSpcReduction="20000"/>
          </a:bodyPr>
          <a:lstStyle/>
          <a:p>
            <a:pPr algn="just">
              <a:defRPr/>
            </a:pPr>
            <a:r>
              <a:rPr lang="fr-FR" sz="3600" b="1" kern="0" dirty="0" smtClean="0">
                <a:solidFill>
                  <a:schemeClr val="tx2">
                    <a:lumMod val="75000"/>
                  </a:schemeClr>
                </a:solidFill>
              </a:rPr>
              <a:t>Dépôt de plainte (11/08)</a:t>
            </a:r>
            <a:endParaRPr lang="fr-FR" sz="3600" b="1" kern="0" dirty="0">
              <a:solidFill>
                <a:schemeClr val="tx2">
                  <a:lumMod val="75000"/>
                </a:schemeClr>
              </a:solidFill>
            </a:endParaRPr>
          </a:p>
          <a:p>
            <a:pPr lvl="1" algn="just">
              <a:lnSpc>
                <a:spcPct val="110000"/>
              </a:lnSpc>
              <a:buFont typeface="Wingdings" panose="05000000000000000000" pitchFamily="2" charset="2"/>
              <a:buChar char="ü"/>
              <a:defRPr/>
            </a:pPr>
            <a:r>
              <a:rPr lang="fr-FR" sz="2600" kern="0" dirty="0" smtClean="0">
                <a:solidFill>
                  <a:schemeClr val="tx2">
                    <a:lumMod val="75000"/>
                  </a:schemeClr>
                </a:solidFill>
              </a:rPr>
              <a:t>Préparation en amont avec les services nationaux (SDLC / OCLCTIC)</a:t>
            </a:r>
          </a:p>
          <a:p>
            <a:pPr lvl="2" algn="just">
              <a:lnSpc>
                <a:spcPct val="110000"/>
              </a:lnSpc>
              <a:buFont typeface="Wingdings" panose="05000000000000000000" pitchFamily="2" charset="2"/>
              <a:buChar char="§"/>
              <a:defRPr/>
            </a:pPr>
            <a:r>
              <a:rPr lang="fr-FR" sz="2300" kern="0" dirty="0">
                <a:solidFill>
                  <a:schemeClr val="tx2">
                    <a:lumMod val="75000"/>
                  </a:schemeClr>
                </a:solidFill>
              </a:rPr>
              <a:t>Office central de lutte contre la criminalité liée aux technologies de l’information et de la communication</a:t>
            </a:r>
          </a:p>
          <a:p>
            <a:pPr lvl="2" algn="just">
              <a:lnSpc>
                <a:spcPct val="110000"/>
              </a:lnSpc>
              <a:buFont typeface="Wingdings" panose="05000000000000000000" pitchFamily="2" charset="2"/>
              <a:buChar char="§"/>
              <a:defRPr/>
            </a:pPr>
            <a:r>
              <a:rPr lang="fr-FR" sz="2300" kern="0" dirty="0">
                <a:solidFill>
                  <a:schemeClr val="tx2">
                    <a:lumMod val="75000"/>
                  </a:schemeClr>
                </a:solidFill>
              </a:rPr>
              <a:t>Sous-direction de la lutte contre la cybercriminalité </a:t>
            </a:r>
          </a:p>
          <a:p>
            <a:pPr lvl="1" algn="just">
              <a:lnSpc>
                <a:spcPct val="110000"/>
              </a:lnSpc>
              <a:buFont typeface="Wingdings" panose="05000000000000000000" pitchFamily="2" charset="2"/>
              <a:buChar char="ü"/>
              <a:defRPr/>
            </a:pPr>
            <a:r>
              <a:rPr lang="fr-FR" sz="2600" kern="0" dirty="0" smtClean="0">
                <a:solidFill>
                  <a:schemeClr val="tx2">
                    <a:lumMod val="75000"/>
                  </a:schemeClr>
                </a:solidFill>
              </a:rPr>
              <a:t>Dépôt d’une plainte au commissariat local</a:t>
            </a:r>
            <a:endParaRPr lang="fr-FR" sz="2600" kern="0" dirty="0">
              <a:solidFill>
                <a:schemeClr val="tx2">
                  <a:lumMod val="75000"/>
                </a:schemeClr>
              </a:solidFill>
            </a:endParaRPr>
          </a:p>
          <a:p>
            <a:pPr lvl="1" algn="just">
              <a:lnSpc>
                <a:spcPct val="110000"/>
              </a:lnSpc>
              <a:buFont typeface="Wingdings" panose="05000000000000000000" pitchFamily="2" charset="2"/>
              <a:buChar char="ü"/>
              <a:defRPr/>
            </a:pPr>
            <a:r>
              <a:rPr lang="fr-FR" sz="2600" kern="0" dirty="0" smtClean="0">
                <a:solidFill>
                  <a:schemeClr val="tx2">
                    <a:lumMod val="75000"/>
                  </a:schemeClr>
                </a:solidFill>
              </a:rPr>
              <a:t>Dessaisissement </a:t>
            </a:r>
            <a:r>
              <a:rPr lang="fr-FR" sz="2600" kern="0" dirty="0">
                <a:solidFill>
                  <a:schemeClr val="tx2">
                    <a:lumMod val="75000"/>
                  </a:schemeClr>
                </a:solidFill>
              </a:rPr>
              <a:t>du P</a:t>
            </a:r>
            <a:r>
              <a:rPr lang="fr-FR" sz="2600" kern="0" dirty="0" smtClean="0">
                <a:solidFill>
                  <a:schemeClr val="tx2">
                    <a:lumMod val="75000"/>
                  </a:schemeClr>
                </a:solidFill>
              </a:rPr>
              <a:t>arquet </a:t>
            </a:r>
            <a:r>
              <a:rPr lang="fr-FR" sz="2600" kern="0" dirty="0">
                <a:solidFill>
                  <a:schemeClr val="tx2">
                    <a:lumMod val="75000"/>
                  </a:schemeClr>
                </a:solidFill>
              </a:rPr>
              <a:t>de Tarascon au profit du </a:t>
            </a:r>
            <a:r>
              <a:rPr lang="fr-FR" sz="2600" kern="0" dirty="0" smtClean="0">
                <a:solidFill>
                  <a:schemeClr val="tx2">
                    <a:lumMod val="75000"/>
                  </a:schemeClr>
                </a:solidFill>
              </a:rPr>
              <a:t>Parquet </a:t>
            </a:r>
            <a:r>
              <a:rPr lang="fr-FR" sz="2600" kern="0" dirty="0">
                <a:solidFill>
                  <a:schemeClr val="tx2">
                    <a:lumMod val="75000"/>
                  </a:schemeClr>
                </a:solidFill>
              </a:rPr>
              <a:t>de Paris spécialisé en </a:t>
            </a:r>
            <a:r>
              <a:rPr lang="fr-FR" sz="2600" kern="0" dirty="0" smtClean="0">
                <a:solidFill>
                  <a:schemeClr val="tx2">
                    <a:lumMod val="75000"/>
                  </a:schemeClr>
                </a:solidFill>
              </a:rPr>
              <a:t>cybercriminalité sur un plan national </a:t>
            </a:r>
          </a:p>
          <a:p>
            <a:pPr lvl="2" algn="just">
              <a:lnSpc>
                <a:spcPct val="110000"/>
              </a:lnSpc>
              <a:buBlip>
                <a:blip r:embed="rId3"/>
              </a:buBlip>
              <a:defRPr/>
            </a:pPr>
            <a:r>
              <a:rPr lang="fr-FR" sz="2300" kern="0" dirty="0" smtClean="0">
                <a:solidFill>
                  <a:schemeClr val="accent2"/>
                </a:solidFill>
              </a:rPr>
              <a:t>Récupérer la liste des questions auprès du SDLC ou publication d’un guide par l’ANSSI + Préparer une note de synthèse avec une réponse écrite à chaque question et un exemplaire au format TXT = Gain de temps et facilitation du travail de l’OPJ</a:t>
            </a:r>
            <a:endParaRPr lang="fr-FR" sz="2300" kern="0" dirty="0">
              <a:solidFill>
                <a:schemeClr val="accent2"/>
              </a:solidFill>
            </a:endParaRPr>
          </a:p>
          <a:p>
            <a:pPr marL="457200" lvl="1" indent="0" algn="just">
              <a:buNone/>
              <a:defRPr/>
            </a:pPr>
            <a:endParaRPr lang="fr-FR" sz="2100" kern="0" dirty="0" smtClean="0">
              <a:solidFill>
                <a:schemeClr val="tx2">
                  <a:lumMod val="75000"/>
                </a:schemeClr>
              </a:solidFill>
            </a:endParaRPr>
          </a:p>
          <a:p>
            <a:pPr algn="just">
              <a:defRPr/>
            </a:pPr>
            <a:r>
              <a:rPr lang="fr-FR" sz="3600" b="1" kern="0" dirty="0">
                <a:solidFill>
                  <a:schemeClr val="tx2">
                    <a:lumMod val="75000"/>
                  </a:schemeClr>
                </a:solidFill>
              </a:rPr>
              <a:t>Notification CNIL</a:t>
            </a:r>
          </a:p>
          <a:p>
            <a:pPr lvl="1" algn="just">
              <a:buFont typeface="Wingdings" panose="05000000000000000000" pitchFamily="2" charset="2"/>
              <a:buChar char="ü"/>
              <a:defRPr/>
            </a:pPr>
            <a:r>
              <a:rPr lang="fr-FR" sz="2600" kern="0" dirty="0" smtClean="0">
                <a:solidFill>
                  <a:schemeClr val="tx2">
                    <a:lumMod val="75000"/>
                  </a:schemeClr>
                </a:solidFill>
              </a:rPr>
              <a:t>11/08: Saisie </a:t>
            </a:r>
            <a:r>
              <a:rPr lang="fr-FR" sz="2600" kern="0" dirty="0">
                <a:solidFill>
                  <a:schemeClr val="tx2">
                    <a:lumMod val="75000"/>
                  </a:schemeClr>
                </a:solidFill>
              </a:rPr>
              <a:t>en ligne d’une « notification d’une violation de données personnelles »</a:t>
            </a:r>
          </a:p>
          <a:p>
            <a:pPr lvl="1" algn="just">
              <a:buFont typeface="Wingdings" panose="05000000000000000000" pitchFamily="2" charset="2"/>
              <a:buChar char="ü"/>
              <a:defRPr/>
            </a:pPr>
            <a:r>
              <a:rPr lang="fr-FR" sz="2600" kern="0" dirty="0" smtClean="0">
                <a:solidFill>
                  <a:schemeClr val="tx2">
                    <a:lumMod val="75000"/>
                  </a:schemeClr>
                </a:solidFill>
              </a:rPr>
              <a:t>31/08: Mail </a:t>
            </a:r>
            <a:r>
              <a:rPr lang="fr-FR" sz="2600" kern="0" dirty="0">
                <a:solidFill>
                  <a:schemeClr val="tx2">
                    <a:lumMod val="75000"/>
                  </a:schemeClr>
                </a:solidFill>
              </a:rPr>
              <a:t>de notification complémentaire une fois que le groupe a été identifié </a:t>
            </a:r>
            <a:endParaRPr lang="fr-FR" sz="2600" kern="0" dirty="0" smtClean="0">
              <a:solidFill>
                <a:schemeClr val="tx2">
                  <a:lumMod val="75000"/>
                </a:schemeClr>
              </a:solidFill>
            </a:endParaRPr>
          </a:p>
          <a:p>
            <a:pPr marL="457200" lvl="1" indent="0" algn="just">
              <a:buNone/>
              <a:defRPr/>
            </a:pPr>
            <a:endParaRPr lang="fr-FR" sz="2600" kern="0" dirty="0">
              <a:solidFill>
                <a:schemeClr val="tx2">
                  <a:lumMod val="75000"/>
                </a:schemeClr>
              </a:solidFill>
            </a:endParaRPr>
          </a:p>
          <a:p>
            <a:pPr algn="just">
              <a:defRPr/>
            </a:pPr>
            <a:r>
              <a:rPr lang="fr-FR" sz="3600" b="1" kern="0" dirty="0">
                <a:solidFill>
                  <a:schemeClr val="tx2">
                    <a:lumMod val="75000"/>
                  </a:schemeClr>
                </a:solidFill>
              </a:rPr>
              <a:t>Signalement à </a:t>
            </a:r>
            <a:r>
              <a:rPr lang="fr-FR" sz="3600" b="1" kern="0" dirty="0" smtClean="0">
                <a:solidFill>
                  <a:schemeClr val="tx2">
                    <a:lumMod val="75000"/>
                  </a:schemeClr>
                </a:solidFill>
              </a:rPr>
              <a:t>l’assureur </a:t>
            </a:r>
            <a:r>
              <a:rPr lang="fr-FR" sz="3600" b="1" kern="0" dirty="0">
                <a:solidFill>
                  <a:schemeClr val="tx2">
                    <a:lumMod val="75000"/>
                  </a:schemeClr>
                </a:solidFill>
              </a:rPr>
              <a:t>en responsabilité civile</a:t>
            </a:r>
          </a:p>
          <a:p>
            <a:pPr lvl="1" algn="just">
              <a:lnSpc>
                <a:spcPct val="110000"/>
              </a:lnSpc>
              <a:buFont typeface="Wingdings" panose="05000000000000000000" pitchFamily="2" charset="2"/>
              <a:buChar char="ü"/>
              <a:defRPr/>
            </a:pPr>
            <a:r>
              <a:rPr lang="fr-FR" sz="2600" kern="0" dirty="0" smtClean="0">
                <a:solidFill>
                  <a:schemeClr val="tx2">
                    <a:lumMod val="75000"/>
                  </a:schemeClr>
                </a:solidFill>
              </a:rPr>
              <a:t>Mail simple indiquant que l’établissement est victime d’une cyberattaque</a:t>
            </a:r>
            <a:endParaRPr lang="fr-FR" sz="2600" kern="0" dirty="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184236209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352334" y="-82526"/>
            <a:ext cx="9309285" cy="717503"/>
          </a:xfrm>
        </p:spPr>
        <p:txBody>
          <a:bodyPr>
            <a:normAutofit/>
          </a:bodyPr>
          <a:lstStyle/>
          <a:p>
            <a:pPr algn="ctr" defTabSz="685800">
              <a:defRPr/>
            </a:pPr>
            <a:r>
              <a:rPr lang="fr-FR" sz="3200" b="1" dirty="0" smtClean="0">
                <a:solidFill>
                  <a:schemeClr val="accent5">
                    <a:lumMod val="75000"/>
                  </a:schemeClr>
                </a:solidFill>
                <a:latin typeface="Calibri" panose="020F0502020204030204"/>
              </a:rPr>
              <a:t>Relations </a:t>
            </a:r>
            <a:r>
              <a:rPr lang="fr-FR" sz="3200" b="1" dirty="0" smtClean="0">
                <a:solidFill>
                  <a:schemeClr val="accent5">
                    <a:lumMod val="75000"/>
                  </a:schemeClr>
                </a:solidFill>
                <a:latin typeface="Calibri" panose="020F0502020204030204"/>
              </a:rPr>
              <a:t>avec les autorités</a:t>
            </a:r>
            <a:endParaRPr lang="fr-FR" sz="2400" kern="0" dirty="0">
              <a:solidFill>
                <a:schemeClr val="tx2">
                  <a:lumMod val="75000"/>
                </a:schemeClr>
              </a:solidFill>
              <a:latin typeface="+mn-lt"/>
              <a:ea typeface="+mn-ea"/>
              <a:cs typeface="+mn-cs"/>
            </a:endParaRPr>
          </a:p>
        </p:txBody>
      </p:sp>
      <p:sp>
        <p:nvSpPr>
          <p:cNvPr id="19459" name="Espace réservé du contenu 2"/>
          <p:cNvSpPr>
            <a:spLocks noGrp="1"/>
          </p:cNvSpPr>
          <p:nvPr>
            <p:ph idx="1"/>
          </p:nvPr>
        </p:nvSpPr>
        <p:spPr>
          <a:xfrm>
            <a:off x="170120" y="552450"/>
            <a:ext cx="9942067" cy="6180046"/>
          </a:xfrm>
        </p:spPr>
        <p:txBody>
          <a:bodyPr>
            <a:normAutofit lnSpcReduction="10000"/>
          </a:bodyPr>
          <a:lstStyle/>
          <a:p>
            <a:pPr algn="just">
              <a:defRPr/>
            </a:pPr>
            <a:r>
              <a:rPr lang="fr-FR" b="1" kern="0" dirty="0" smtClean="0">
                <a:solidFill>
                  <a:schemeClr val="tx2">
                    <a:lumMod val="75000"/>
                  </a:schemeClr>
                </a:solidFill>
              </a:rPr>
              <a:t>En sus de la gestion de crise interne, les appels reçus de l’extérieur sont très nombreux pour récupérer de l’information</a:t>
            </a:r>
            <a:endParaRPr lang="fr-FR" b="1" kern="0" dirty="0">
              <a:solidFill>
                <a:schemeClr val="tx2">
                  <a:lumMod val="75000"/>
                </a:schemeClr>
              </a:solidFill>
            </a:endParaRPr>
          </a:p>
          <a:p>
            <a:pPr lvl="1" algn="just">
              <a:buFont typeface="Wingdings" panose="05000000000000000000" pitchFamily="2" charset="2"/>
              <a:buChar char="ü"/>
              <a:defRPr/>
            </a:pPr>
            <a:r>
              <a:rPr lang="fr-FR" sz="2200" kern="0" dirty="0" smtClean="0">
                <a:solidFill>
                  <a:schemeClr val="tx2">
                    <a:lumMod val="75000"/>
                  </a:schemeClr>
                </a:solidFill>
                <a:sym typeface="Wingdings" panose="05000000000000000000" pitchFamily="2" charset="2"/>
              </a:rPr>
              <a:t>Autorités : ANSSI, ARS (Siège, DT, Administrateur de garde), CPAM, cabinets….</a:t>
            </a:r>
          </a:p>
          <a:p>
            <a:pPr lvl="1" algn="just">
              <a:buFont typeface="Wingdings" panose="05000000000000000000" pitchFamily="2" charset="2"/>
              <a:buChar char="ü"/>
              <a:defRPr/>
            </a:pPr>
            <a:r>
              <a:rPr lang="fr-FR" sz="2200" kern="0" dirty="0" smtClean="0">
                <a:solidFill>
                  <a:schemeClr val="tx2">
                    <a:lumMod val="75000"/>
                  </a:schemeClr>
                </a:solidFill>
                <a:sym typeface="Wingdings" panose="05000000000000000000" pitchFamily="2" charset="2"/>
              </a:rPr>
              <a:t>GHT: collègues par « curiosité » ou souhaitant proposer de l’aide</a:t>
            </a:r>
          </a:p>
          <a:p>
            <a:pPr algn="just">
              <a:defRPr/>
            </a:pPr>
            <a:r>
              <a:rPr lang="fr-FR" b="1" kern="0" dirty="0">
                <a:solidFill>
                  <a:schemeClr val="tx2">
                    <a:lumMod val="75000"/>
                  </a:schemeClr>
                </a:solidFill>
                <a:sym typeface="Wingdings" panose="05000000000000000000" pitchFamily="2" charset="2"/>
              </a:rPr>
              <a:t>Répétions des mêmes informations à plusieurs acteurs consommant un temps précieux </a:t>
            </a:r>
          </a:p>
          <a:p>
            <a:pPr lvl="1" algn="just">
              <a:buBlip>
                <a:blip r:embed="rId3"/>
              </a:buBlip>
              <a:defRPr/>
            </a:pPr>
            <a:r>
              <a:rPr lang="fr-FR" kern="0" dirty="0">
                <a:solidFill>
                  <a:schemeClr val="accent2"/>
                </a:solidFill>
                <a:sym typeface="Wingdings" panose="05000000000000000000" pitchFamily="2" charset="2"/>
              </a:rPr>
              <a:t>O</a:t>
            </a:r>
            <a:r>
              <a:rPr lang="fr-FR" kern="0" dirty="0" smtClean="0">
                <a:solidFill>
                  <a:schemeClr val="accent2"/>
                </a:solidFill>
                <a:sym typeface="Wingdings" panose="05000000000000000000" pitchFamily="2" charset="2"/>
              </a:rPr>
              <a:t>rganiser la concertation extérieure de gestion de crise sur des temps dédiés</a:t>
            </a:r>
          </a:p>
          <a:p>
            <a:pPr lvl="2" algn="just">
              <a:buFont typeface="Wingdings" panose="05000000000000000000" pitchFamily="2" charset="2"/>
              <a:buChar char="§"/>
              <a:defRPr/>
            </a:pPr>
            <a:r>
              <a:rPr lang="fr-FR" sz="1800" kern="0" dirty="0" smtClean="0">
                <a:solidFill>
                  <a:schemeClr val="tx2">
                    <a:lumMod val="75000"/>
                  </a:schemeClr>
                </a:solidFill>
                <a:sym typeface="Wingdings" panose="05000000000000000000" pitchFamily="2" charset="2"/>
              </a:rPr>
              <a:t>Cellule </a:t>
            </a:r>
            <a:r>
              <a:rPr lang="fr-FR" sz="1800" kern="0" dirty="0">
                <a:solidFill>
                  <a:schemeClr val="tx2">
                    <a:lumMod val="75000"/>
                  </a:schemeClr>
                </a:solidFill>
                <a:sym typeface="Wingdings" panose="05000000000000000000" pitchFamily="2" charset="2"/>
              </a:rPr>
              <a:t>de crise technique avec les pouvoirs publics et autres (ANSSI, </a:t>
            </a:r>
            <a:r>
              <a:rPr lang="fr-FR" sz="1800" kern="0" dirty="0" smtClean="0">
                <a:solidFill>
                  <a:schemeClr val="tx2">
                    <a:lumMod val="75000"/>
                  </a:schemeClr>
                </a:solidFill>
                <a:sym typeface="Wingdings" panose="05000000000000000000" pitchFamily="2" charset="2"/>
              </a:rPr>
              <a:t>FSSI, CERT ANS, RSSI GHT, RSSI ARS…) </a:t>
            </a:r>
            <a:r>
              <a:rPr lang="fr-FR" sz="1800" kern="0" dirty="0">
                <a:solidFill>
                  <a:schemeClr val="tx2">
                    <a:lumMod val="75000"/>
                  </a:schemeClr>
                </a:solidFill>
                <a:sym typeface="Wingdings" panose="05000000000000000000" pitchFamily="2" charset="2"/>
              </a:rPr>
              <a:t>et prestataires AMOA-E</a:t>
            </a:r>
          </a:p>
          <a:p>
            <a:pPr lvl="3" algn="just">
              <a:buFont typeface="Wingdings" panose="05000000000000000000" pitchFamily="2" charset="2"/>
              <a:buChar char="§"/>
              <a:defRPr/>
            </a:pPr>
            <a:r>
              <a:rPr lang="fr-FR" kern="0" dirty="0">
                <a:solidFill>
                  <a:schemeClr val="tx2">
                    <a:lumMod val="75000"/>
                  </a:schemeClr>
                </a:solidFill>
                <a:sym typeface="Wingdings" panose="05000000000000000000" pitchFamily="2" charset="2"/>
              </a:rPr>
              <a:t>Tous les matins </a:t>
            </a:r>
            <a:r>
              <a:rPr lang="fr-FR" kern="0" dirty="0" smtClean="0">
                <a:solidFill>
                  <a:schemeClr val="tx2">
                    <a:lumMod val="75000"/>
                  </a:schemeClr>
                </a:solidFill>
                <a:sym typeface="Wingdings" panose="05000000000000000000" pitchFamily="2" charset="2"/>
              </a:rPr>
              <a:t>sur 30’ en </a:t>
            </a:r>
            <a:r>
              <a:rPr lang="fr-FR" kern="0" dirty="0" err="1" smtClean="0">
                <a:solidFill>
                  <a:schemeClr val="tx2">
                    <a:lumMod val="75000"/>
                  </a:schemeClr>
                </a:solidFill>
                <a:sym typeface="Wingdings" panose="05000000000000000000" pitchFamily="2" charset="2"/>
              </a:rPr>
              <a:t>visio</a:t>
            </a:r>
            <a:r>
              <a:rPr lang="fr-FR" kern="0" dirty="0" smtClean="0">
                <a:solidFill>
                  <a:schemeClr val="tx2">
                    <a:lumMod val="75000"/>
                  </a:schemeClr>
                </a:solidFill>
                <a:sym typeface="Wingdings" panose="05000000000000000000" pitchFamily="2" charset="2"/>
              </a:rPr>
              <a:t> (8h30)  2 </a:t>
            </a:r>
            <a:r>
              <a:rPr lang="fr-FR" kern="0" dirty="0">
                <a:solidFill>
                  <a:schemeClr val="tx2">
                    <a:lumMod val="75000"/>
                  </a:schemeClr>
                </a:solidFill>
                <a:sym typeface="Wingdings" panose="05000000000000000000" pitchFamily="2" charset="2"/>
              </a:rPr>
              <a:t>fois par semaine  1 fois semaine  </a:t>
            </a:r>
            <a:r>
              <a:rPr lang="fr-FR" kern="0" dirty="0" smtClean="0">
                <a:solidFill>
                  <a:schemeClr val="tx2">
                    <a:lumMod val="75000"/>
                  </a:schemeClr>
                </a:solidFill>
                <a:sym typeface="Wingdings" panose="05000000000000000000" pitchFamily="2" charset="2"/>
              </a:rPr>
              <a:t>une </a:t>
            </a:r>
            <a:r>
              <a:rPr lang="fr-FR" kern="0" dirty="0">
                <a:solidFill>
                  <a:schemeClr val="tx2">
                    <a:lumMod val="75000"/>
                  </a:schemeClr>
                </a:solidFill>
                <a:sym typeface="Wingdings" panose="05000000000000000000" pitchFamily="2" charset="2"/>
              </a:rPr>
              <a:t>fois par mois</a:t>
            </a:r>
          </a:p>
          <a:p>
            <a:pPr lvl="3" algn="just">
              <a:buFont typeface="Wingdings" panose="05000000000000000000" pitchFamily="2" charset="2"/>
              <a:buChar char="§"/>
              <a:defRPr/>
            </a:pPr>
            <a:r>
              <a:rPr lang="fr-FR" kern="0" dirty="0" smtClean="0">
                <a:solidFill>
                  <a:schemeClr val="tx2">
                    <a:lumMod val="75000"/>
                  </a:schemeClr>
                </a:solidFill>
                <a:sym typeface="Wingdings" panose="05000000000000000000" pitchFamily="2" charset="2"/>
              </a:rPr>
              <a:t>Objectif: Analyses </a:t>
            </a:r>
            <a:r>
              <a:rPr lang="fr-FR" kern="0" dirty="0">
                <a:solidFill>
                  <a:schemeClr val="tx2">
                    <a:lumMod val="75000"/>
                  </a:schemeClr>
                </a:solidFill>
                <a:sym typeface="Wingdings" panose="05000000000000000000" pitchFamily="2" charset="2"/>
              </a:rPr>
              <a:t>techniques, aide à la décision et </a:t>
            </a:r>
            <a:r>
              <a:rPr lang="fr-FR" kern="0" dirty="0" err="1" smtClean="0">
                <a:solidFill>
                  <a:schemeClr val="tx2">
                    <a:lumMod val="75000"/>
                  </a:schemeClr>
                </a:solidFill>
                <a:sym typeface="Wingdings" panose="05000000000000000000" pitchFamily="2" charset="2"/>
              </a:rPr>
              <a:t>reporting</a:t>
            </a:r>
            <a:endParaRPr lang="fr-FR" kern="0" dirty="0">
              <a:solidFill>
                <a:schemeClr val="tx2">
                  <a:lumMod val="75000"/>
                </a:schemeClr>
              </a:solidFill>
              <a:sym typeface="Wingdings" panose="05000000000000000000" pitchFamily="2" charset="2"/>
            </a:endParaRPr>
          </a:p>
          <a:p>
            <a:pPr lvl="1" algn="just">
              <a:lnSpc>
                <a:spcPct val="100000"/>
              </a:lnSpc>
              <a:buBlip>
                <a:blip r:embed="rId3"/>
              </a:buBlip>
              <a:defRPr/>
            </a:pPr>
            <a:r>
              <a:rPr lang="fr-FR" kern="0" dirty="0">
                <a:solidFill>
                  <a:schemeClr val="accent2"/>
                </a:solidFill>
              </a:rPr>
              <a:t>Prendre le temps de structurer et rédiger un </a:t>
            </a:r>
            <a:r>
              <a:rPr lang="fr-FR" kern="0" dirty="0" err="1">
                <a:solidFill>
                  <a:schemeClr val="accent2"/>
                </a:solidFill>
              </a:rPr>
              <a:t>reporting</a:t>
            </a:r>
            <a:r>
              <a:rPr lang="fr-FR" kern="0" dirty="0">
                <a:solidFill>
                  <a:schemeClr val="accent2"/>
                </a:solidFill>
              </a:rPr>
              <a:t> sous forme d’état des lieux à renvoyer aux différents acteurs externes</a:t>
            </a:r>
          </a:p>
          <a:p>
            <a:pPr lvl="2" algn="just">
              <a:buFont typeface="Wingdings" panose="05000000000000000000" pitchFamily="2" charset="2"/>
              <a:buChar char="§"/>
              <a:defRPr/>
            </a:pPr>
            <a:r>
              <a:rPr lang="fr-FR" sz="1800" kern="0" dirty="0" smtClean="0">
                <a:solidFill>
                  <a:schemeClr val="tx2">
                    <a:lumMod val="75000"/>
                  </a:schemeClr>
                </a:solidFill>
              </a:rPr>
              <a:t>Fréquence: quotidien </a:t>
            </a:r>
            <a:r>
              <a:rPr lang="fr-FR" sz="1800" kern="0" dirty="0" smtClean="0">
                <a:solidFill>
                  <a:schemeClr val="tx2">
                    <a:lumMod val="75000"/>
                  </a:schemeClr>
                </a:solidFill>
                <a:sym typeface="Wingdings" panose="05000000000000000000" pitchFamily="2" charset="2"/>
              </a:rPr>
              <a:t> 3 fois par semaine  hebdomadaire</a:t>
            </a:r>
          </a:p>
          <a:p>
            <a:pPr lvl="2" algn="just">
              <a:buFont typeface="Wingdings" panose="05000000000000000000" pitchFamily="2" charset="2"/>
              <a:buChar char="§"/>
              <a:defRPr/>
            </a:pPr>
            <a:r>
              <a:rPr lang="fr-FR" sz="1800" kern="0" dirty="0" smtClean="0">
                <a:solidFill>
                  <a:schemeClr val="tx2">
                    <a:lumMod val="75000"/>
                  </a:schemeClr>
                </a:solidFill>
                <a:sym typeface="Wingdings" panose="05000000000000000000" pitchFamily="2" charset="2"/>
              </a:rPr>
              <a:t>Contenu: Incidents sensibles sur la continuité, état des lieux technique (analyse </a:t>
            </a:r>
            <a:r>
              <a:rPr lang="fr-FR" sz="1800" kern="0" dirty="0" err="1" smtClean="0">
                <a:solidFill>
                  <a:schemeClr val="tx2">
                    <a:lumMod val="75000"/>
                  </a:schemeClr>
                </a:solidFill>
                <a:sym typeface="Wingdings" panose="05000000000000000000" pitchFamily="2" charset="2"/>
              </a:rPr>
              <a:t>forensique</a:t>
            </a:r>
            <a:r>
              <a:rPr lang="fr-FR" sz="1800" kern="0" dirty="0" smtClean="0">
                <a:solidFill>
                  <a:schemeClr val="tx2">
                    <a:lumMod val="75000"/>
                  </a:schemeClr>
                </a:solidFill>
                <a:sym typeface="Wingdings" panose="05000000000000000000" pitchFamily="2" charset="2"/>
              </a:rPr>
              <a:t> et remédiation par couches de l’infrastructure, coordination, communication, juridique)</a:t>
            </a:r>
            <a:endParaRPr lang="fr-FR" sz="1800" kern="0" dirty="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9799515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0" y="105533"/>
            <a:ext cx="9921081" cy="1008062"/>
          </a:xfrm>
        </p:spPr>
        <p:txBody>
          <a:bodyPr>
            <a:normAutofit/>
          </a:bodyPr>
          <a:lstStyle/>
          <a:p>
            <a:pPr algn="ctr" defTabSz="685800">
              <a:defRPr/>
            </a:pPr>
            <a:r>
              <a:rPr lang="fr-FR" sz="3200" b="1" dirty="0" smtClean="0">
                <a:solidFill>
                  <a:schemeClr val="accent5">
                    <a:lumMod val="75000"/>
                  </a:schemeClr>
                </a:solidFill>
                <a:latin typeface="Calibri" panose="020F0502020204030204"/>
              </a:rPr>
              <a:t>Définition </a:t>
            </a:r>
            <a:r>
              <a:rPr lang="fr-FR" sz="3200" b="1" dirty="0" smtClean="0">
                <a:solidFill>
                  <a:schemeClr val="accent5">
                    <a:lumMod val="75000"/>
                  </a:schemeClr>
                </a:solidFill>
                <a:latin typeface="Calibri" panose="020F0502020204030204"/>
              </a:rPr>
              <a:t>et mise en œuvre d’un plan d’actions</a:t>
            </a:r>
            <a:endParaRPr lang="fr-FR" sz="2800" kern="0" dirty="0">
              <a:solidFill>
                <a:schemeClr val="tx2">
                  <a:lumMod val="75000"/>
                </a:schemeClr>
              </a:solidFill>
              <a:latin typeface="+mn-lt"/>
              <a:ea typeface="+mn-ea"/>
              <a:cs typeface="+mn-cs"/>
            </a:endParaRPr>
          </a:p>
        </p:txBody>
      </p:sp>
      <p:sp>
        <p:nvSpPr>
          <p:cNvPr id="19459" name="Espace réservé du contenu 2"/>
          <p:cNvSpPr>
            <a:spLocks noGrp="1"/>
          </p:cNvSpPr>
          <p:nvPr>
            <p:ph idx="1"/>
          </p:nvPr>
        </p:nvSpPr>
        <p:spPr>
          <a:xfrm>
            <a:off x="59808" y="1113595"/>
            <a:ext cx="9941442" cy="5659345"/>
          </a:xfrm>
        </p:spPr>
        <p:txBody>
          <a:bodyPr>
            <a:normAutofit/>
          </a:bodyPr>
          <a:lstStyle/>
          <a:p>
            <a:pPr algn="just">
              <a:buFont typeface="Arial" charset="0"/>
              <a:buChar char="•"/>
              <a:defRPr/>
            </a:pPr>
            <a:r>
              <a:rPr lang="fr-FR" b="1" kern="0" dirty="0" smtClean="0">
                <a:solidFill>
                  <a:schemeClr val="tx2">
                    <a:lumMod val="75000"/>
                  </a:schemeClr>
                </a:solidFill>
              </a:rPr>
              <a:t>Durcissement de l’AD en lien avec l’ANSSI   </a:t>
            </a:r>
          </a:p>
          <a:p>
            <a:pPr lvl="1" algn="just">
              <a:lnSpc>
                <a:spcPct val="110000"/>
              </a:lnSpc>
              <a:buFont typeface="Wingdings" panose="05000000000000000000" pitchFamily="2" charset="2"/>
              <a:buChar char="§"/>
              <a:defRPr/>
            </a:pPr>
            <a:r>
              <a:rPr lang="fr-FR" sz="2200" kern="0" dirty="0" smtClean="0">
                <a:solidFill>
                  <a:schemeClr val="tx2">
                    <a:lumMod val="75000"/>
                  </a:schemeClr>
                </a:solidFill>
              </a:rPr>
              <a:t>Politique de </a:t>
            </a:r>
            <a:r>
              <a:rPr lang="fr-FR" sz="2200" kern="0" dirty="0" err="1" smtClean="0">
                <a:solidFill>
                  <a:schemeClr val="tx2">
                    <a:lumMod val="75000"/>
                  </a:schemeClr>
                </a:solidFill>
              </a:rPr>
              <a:t>MdP</a:t>
            </a:r>
            <a:r>
              <a:rPr lang="fr-FR" sz="2200" kern="0" dirty="0" smtClean="0">
                <a:solidFill>
                  <a:schemeClr val="tx2">
                    <a:lumMod val="75000"/>
                  </a:schemeClr>
                </a:solidFill>
              </a:rPr>
              <a:t>: réinitialisation </a:t>
            </a:r>
            <a:r>
              <a:rPr lang="fr-FR" sz="2200" kern="0" dirty="0">
                <a:solidFill>
                  <a:schemeClr val="tx2">
                    <a:lumMod val="75000"/>
                  </a:schemeClr>
                </a:solidFill>
              </a:rPr>
              <a:t>sur 12 caractères </a:t>
            </a:r>
            <a:r>
              <a:rPr lang="fr-FR" sz="2200" kern="0" dirty="0" smtClean="0">
                <a:solidFill>
                  <a:schemeClr val="tx2">
                    <a:lumMod val="75000"/>
                  </a:schemeClr>
                </a:solidFill>
              </a:rPr>
              <a:t>pour les clients et 15 caractères pour </a:t>
            </a:r>
            <a:r>
              <a:rPr lang="fr-FR" sz="2200" kern="0" dirty="0">
                <a:solidFill>
                  <a:schemeClr val="tx2">
                    <a:lumMod val="75000"/>
                  </a:schemeClr>
                </a:solidFill>
              </a:rPr>
              <a:t>les </a:t>
            </a:r>
            <a:r>
              <a:rPr lang="fr-FR" sz="2200" kern="0" dirty="0" smtClean="0">
                <a:solidFill>
                  <a:schemeClr val="tx2">
                    <a:lumMod val="75000"/>
                  </a:schemeClr>
                </a:solidFill>
              </a:rPr>
              <a:t>administrateurs </a:t>
            </a:r>
          </a:p>
          <a:p>
            <a:pPr lvl="1" algn="just">
              <a:lnSpc>
                <a:spcPct val="110000"/>
              </a:lnSpc>
              <a:buFont typeface="Wingdings" panose="05000000000000000000" pitchFamily="2" charset="2"/>
              <a:buChar char="§"/>
              <a:defRPr/>
            </a:pPr>
            <a:r>
              <a:rPr lang="fr-FR" sz="2200" kern="0" dirty="0">
                <a:solidFill>
                  <a:schemeClr val="tx2">
                    <a:lumMod val="75000"/>
                  </a:schemeClr>
                </a:solidFill>
              </a:rPr>
              <a:t>Correction des failles identifiées et réalisation d’un test de compromission par l’ANSSI qui souligne les progrès (ORADAD: 7 900 / 8 300)</a:t>
            </a:r>
          </a:p>
          <a:p>
            <a:pPr lvl="2" algn="just">
              <a:lnSpc>
                <a:spcPct val="110000"/>
              </a:lnSpc>
              <a:buBlip>
                <a:blip r:embed="rId3"/>
              </a:buBlip>
              <a:defRPr/>
            </a:pPr>
            <a:r>
              <a:rPr lang="fr-FR" sz="2200" kern="0" dirty="0" smtClean="0">
                <a:solidFill>
                  <a:schemeClr val="accent2"/>
                </a:solidFill>
              </a:rPr>
              <a:t>Comment transmettre des </a:t>
            </a:r>
            <a:r>
              <a:rPr lang="fr-FR" sz="2200" kern="0" dirty="0" err="1" smtClean="0">
                <a:solidFill>
                  <a:schemeClr val="accent2"/>
                </a:solidFill>
              </a:rPr>
              <a:t>MdP</a:t>
            </a:r>
            <a:r>
              <a:rPr lang="fr-FR" sz="2200" kern="0" dirty="0" smtClean="0">
                <a:solidFill>
                  <a:schemeClr val="accent2"/>
                </a:solidFill>
              </a:rPr>
              <a:t> à plus de 1000 clients?</a:t>
            </a:r>
          </a:p>
          <a:p>
            <a:pPr algn="just">
              <a:lnSpc>
                <a:spcPct val="110000"/>
              </a:lnSpc>
              <a:defRPr/>
            </a:pPr>
            <a:r>
              <a:rPr lang="fr-FR" b="1" kern="0" dirty="0" smtClean="0">
                <a:solidFill>
                  <a:schemeClr val="tx2">
                    <a:lumMod val="75000"/>
                  </a:schemeClr>
                </a:solidFill>
              </a:rPr>
              <a:t>Capitaliser </a:t>
            </a:r>
            <a:r>
              <a:rPr lang="fr-FR" b="1" kern="0" dirty="0">
                <a:solidFill>
                  <a:schemeClr val="tx2">
                    <a:lumMod val="75000"/>
                  </a:schemeClr>
                </a:solidFill>
              </a:rPr>
              <a:t>sur les technologies installées </a:t>
            </a:r>
            <a:r>
              <a:rPr lang="fr-FR" sz="2200" kern="0" dirty="0">
                <a:solidFill>
                  <a:schemeClr val="tx2">
                    <a:lumMod val="75000"/>
                  </a:schemeClr>
                </a:solidFill>
              </a:rPr>
              <a:t>ces dernières années sans lesquelles tout aurait été plus compliqué : pare-feu, baies de disques, ferme de virtualisation, sauvegarde, PC avec </a:t>
            </a:r>
            <a:r>
              <a:rPr lang="fr-FR" sz="2200" kern="0" dirty="0" err="1">
                <a:solidFill>
                  <a:schemeClr val="tx2">
                    <a:lumMod val="75000"/>
                  </a:schemeClr>
                </a:solidFill>
              </a:rPr>
              <a:t>oS</a:t>
            </a:r>
            <a:r>
              <a:rPr lang="fr-FR" sz="2200" kern="0" dirty="0">
                <a:solidFill>
                  <a:schemeClr val="tx2">
                    <a:lumMod val="75000"/>
                  </a:schemeClr>
                </a:solidFill>
              </a:rPr>
              <a:t> récents…</a:t>
            </a:r>
          </a:p>
          <a:p>
            <a:pPr algn="just">
              <a:lnSpc>
                <a:spcPct val="110000"/>
              </a:lnSpc>
              <a:defRPr/>
            </a:pPr>
            <a:r>
              <a:rPr lang="fr-FR" b="1" kern="0" dirty="0" smtClean="0">
                <a:solidFill>
                  <a:schemeClr val="tx2">
                    <a:lumMod val="75000"/>
                  </a:schemeClr>
                </a:solidFill>
              </a:rPr>
              <a:t>Recours à des prestataires spécialisés</a:t>
            </a:r>
          </a:p>
          <a:p>
            <a:pPr lvl="2" algn="just">
              <a:lnSpc>
                <a:spcPct val="110000"/>
              </a:lnSpc>
              <a:buBlip>
                <a:blip r:embed="rId3"/>
              </a:buBlip>
              <a:defRPr/>
            </a:pPr>
            <a:r>
              <a:rPr lang="fr-FR" sz="2200" kern="0" dirty="0" smtClean="0">
                <a:solidFill>
                  <a:schemeClr val="accent2"/>
                </a:solidFill>
              </a:rPr>
              <a:t>Faute d’expertise suffisante en interne, identifier par anticipation un réseau d’AMOA-E en mesure d’intervenir (</a:t>
            </a:r>
            <a:r>
              <a:rPr lang="fr-FR" sz="2200" kern="0" dirty="0" err="1" smtClean="0">
                <a:solidFill>
                  <a:schemeClr val="accent2"/>
                </a:solidFill>
              </a:rPr>
              <a:t>Parefeu</a:t>
            </a:r>
            <a:r>
              <a:rPr lang="fr-FR" sz="2200" kern="0" dirty="0" smtClean="0">
                <a:solidFill>
                  <a:schemeClr val="accent2"/>
                </a:solidFill>
              </a:rPr>
              <a:t>, Citrix, SAN-VM WARE, </a:t>
            </a:r>
            <a:r>
              <a:rPr lang="fr-FR" sz="2200" kern="0" dirty="0" err="1" smtClean="0">
                <a:solidFill>
                  <a:schemeClr val="accent2"/>
                </a:solidFill>
              </a:rPr>
              <a:t>oS</a:t>
            </a:r>
            <a:r>
              <a:rPr lang="fr-FR" sz="2200" kern="0" dirty="0" smtClean="0">
                <a:solidFill>
                  <a:schemeClr val="accent2"/>
                </a:solidFill>
              </a:rPr>
              <a:t>, Sauvegarde) </a:t>
            </a: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281363944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
        <p:nvSpPr>
          <p:cNvPr id="19459" name="Espace réservé du contenu 2"/>
          <p:cNvSpPr>
            <a:spLocks noGrp="1"/>
          </p:cNvSpPr>
          <p:nvPr>
            <p:ph idx="1"/>
          </p:nvPr>
        </p:nvSpPr>
        <p:spPr>
          <a:xfrm>
            <a:off x="139336" y="105366"/>
            <a:ext cx="9963887" cy="5661025"/>
          </a:xfrm>
        </p:spPr>
        <p:txBody>
          <a:bodyPr>
            <a:normAutofit/>
          </a:bodyPr>
          <a:lstStyle/>
          <a:p>
            <a:pPr algn="just">
              <a:buFont typeface="Arial" charset="0"/>
              <a:buChar char="•"/>
              <a:defRPr/>
            </a:pPr>
            <a:r>
              <a:rPr lang="fr-FR" b="1" kern="0" dirty="0">
                <a:solidFill>
                  <a:schemeClr val="tx2">
                    <a:lumMod val="75000"/>
                  </a:schemeClr>
                </a:solidFill>
              </a:rPr>
              <a:t>Equipe informatique dimensionnée dans la moyenne des établissements de même strate (10 ETP</a:t>
            </a:r>
            <a:r>
              <a:rPr lang="fr-FR" b="1" kern="0" dirty="0" smtClean="0">
                <a:solidFill>
                  <a:schemeClr val="tx2">
                    <a:lumMod val="75000"/>
                  </a:schemeClr>
                </a:solidFill>
              </a:rPr>
              <a:t>)</a:t>
            </a:r>
            <a:endParaRPr lang="fr-FR" sz="2000" kern="0" dirty="0">
              <a:solidFill>
                <a:schemeClr val="tx2">
                  <a:lumMod val="75000"/>
                </a:schemeClr>
              </a:solidFill>
            </a:endParaRPr>
          </a:p>
          <a:p>
            <a:pPr lvl="1" algn="just">
              <a:buFont typeface="Arial" charset="0"/>
              <a:buChar char="•"/>
              <a:defRPr/>
            </a:pPr>
            <a:r>
              <a:rPr lang="fr-FR" sz="2100" kern="0" dirty="0">
                <a:solidFill>
                  <a:schemeClr val="tx2">
                    <a:lumMod val="75000"/>
                  </a:schemeClr>
                </a:solidFill>
              </a:rPr>
              <a:t>1 ingénieur </a:t>
            </a:r>
          </a:p>
          <a:p>
            <a:pPr lvl="1" algn="just">
              <a:buFont typeface="Arial" charset="0"/>
              <a:buChar char="•"/>
              <a:defRPr/>
            </a:pPr>
            <a:r>
              <a:rPr lang="fr-FR" sz="2100" kern="0" dirty="0">
                <a:solidFill>
                  <a:schemeClr val="tx2">
                    <a:lumMod val="75000"/>
                  </a:schemeClr>
                </a:solidFill>
              </a:rPr>
              <a:t>7 Techniciens </a:t>
            </a:r>
            <a:r>
              <a:rPr lang="fr-FR" sz="2100" kern="0" dirty="0" smtClean="0">
                <a:solidFill>
                  <a:schemeClr val="tx2">
                    <a:lumMod val="75000"/>
                  </a:schemeClr>
                </a:solidFill>
              </a:rPr>
              <a:t>informatiques, </a:t>
            </a:r>
            <a:r>
              <a:rPr lang="fr-FR" sz="2100" kern="0" dirty="0">
                <a:solidFill>
                  <a:schemeClr val="tx2">
                    <a:lumMod val="75000"/>
                  </a:schemeClr>
                </a:solidFill>
              </a:rPr>
              <a:t>1 technicien biomédical</a:t>
            </a:r>
          </a:p>
          <a:p>
            <a:pPr lvl="1" algn="just">
              <a:buFont typeface="Arial" charset="0"/>
              <a:buChar char="•"/>
              <a:defRPr/>
            </a:pPr>
            <a:r>
              <a:rPr lang="fr-FR" sz="2100" kern="0" dirty="0">
                <a:solidFill>
                  <a:schemeClr val="tx2">
                    <a:lumMod val="75000"/>
                  </a:schemeClr>
                </a:solidFill>
              </a:rPr>
              <a:t>1 ouvrier qualifié dédié à la </a:t>
            </a:r>
            <a:r>
              <a:rPr lang="fr-FR" sz="2100" kern="0" dirty="0" smtClean="0">
                <a:solidFill>
                  <a:schemeClr val="tx2">
                    <a:lumMod val="75000"/>
                  </a:schemeClr>
                </a:solidFill>
              </a:rPr>
              <a:t>hotline</a:t>
            </a:r>
          </a:p>
          <a:p>
            <a:pPr lvl="1" algn="just">
              <a:buFont typeface="Arial" charset="0"/>
              <a:buChar char="•"/>
              <a:defRPr/>
            </a:pPr>
            <a:r>
              <a:rPr lang="fr-FR" sz="2100" kern="0" dirty="0" smtClean="0">
                <a:solidFill>
                  <a:schemeClr val="tx2">
                    <a:lumMod val="75000"/>
                  </a:schemeClr>
                </a:solidFill>
              </a:rPr>
              <a:t>1 DSI par ailleurs responsable du Service financier, Bureau des Entrées, Contrôle de Gestion, Archives, Service social et secrétariats médicaux</a:t>
            </a:r>
          </a:p>
          <a:p>
            <a:pPr marL="457200" lvl="1" indent="0" algn="just">
              <a:buNone/>
              <a:defRPr/>
            </a:pPr>
            <a:endParaRPr lang="fr-FR" sz="100" kern="0" dirty="0">
              <a:solidFill>
                <a:schemeClr val="tx2">
                  <a:lumMod val="75000"/>
                </a:schemeClr>
              </a:solidFill>
            </a:endParaRPr>
          </a:p>
          <a:p>
            <a:pPr algn="just">
              <a:buFont typeface="Arial" charset="0"/>
              <a:buChar char="•"/>
              <a:defRPr/>
            </a:pPr>
            <a:r>
              <a:rPr lang="fr-FR" b="1" kern="0" dirty="0" smtClean="0">
                <a:solidFill>
                  <a:schemeClr val="tx2">
                    <a:lumMod val="75000"/>
                  </a:schemeClr>
                </a:solidFill>
              </a:rPr>
              <a:t>Système </a:t>
            </a:r>
            <a:r>
              <a:rPr lang="fr-FR" b="1" kern="0" dirty="0">
                <a:solidFill>
                  <a:schemeClr val="tx2">
                    <a:lumMod val="75000"/>
                  </a:schemeClr>
                </a:solidFill>
              </a:rPr>
              <a:t>d’information complexe comme </a:t>
            </a:r>
            <a:r>
              <a:rPr lang="fr-FR" b="1" kern="0" dirty="0" smtClean="0">
                <a:solidFill>
                  <a:schemeClr val="tx2">
                    <a:lumMod val="75000"/>
                  </a:schemeClr>
                </a:solidFill>
              </a:rPr>
              <a:t>dans </a:t>
            </a:r>
            <a:r>
              <a:rPr lang="fr-FR" b="1" kern="0" dirty="0">
                <a:solidFill>
                  <a:schemeClr val="tx2">
                    <a:lumMod val="75000"/>
                  </a:schemeClr>
                </a:solidFill>
              </a:rPr>
              <a:t>tous les </a:t>
            </a:r>
            <a:r>
              <a:rPr lang="fr-FR" b="1" kern="0" dirty="0" smtClean="0">
                <a:solidFill>
                  <a:schemeClr val="tx2">
                    <a:lumMod val="75000"/>
                  </a:schemeClr>
                </a:solidFill>
              </a:rPr>
              <a:t>établissements </a:t>
            </a:r>
            <a:r>
              <a:rPr lang="fr-FR" b="1" kern="0" dirty="0">
                <a:solidFill>
                  <a:schemeClr val="tx2">
                    <a:lumMod val="75000"/>
                  </a:schemeClr>
                </a:solidFill>
              </a:rPr>
              <a:t>de santé</a:t>
            </a:r>
          </a:p>
          <a:p>
            <a:pPr marL="457200" lvl="1" indent="0" algn="just">
              <a:buNone/>
              <a:defRPr/>
            </a:pPr>
            <a:endParaRPr lang="fr-FR" sz="2100" kern="0" dirty="0">
              <a:solidFill>
                <a:schemeClr val="tx2">
                  <a:lumMod val="75000"/>
                </a:schemeClr>
              </a:solidFill>
            </a:endParaRPr>
          </a:p>
          <a:p>
            <a:pPr marL="457200" lvl="1" indent="0" algn="just">
              <a:buNone/>
              <a:defRPr/>
            </a:pPr>
            <a:endParaRPr lang="fr-FR" sz="2100" kern="0" dirty="0">
              <a:solidFill>
                <a:schemeClr val="tx2">
                  <a:lumMod val="75000"/>
                </a:schemeClr>
              </a:solidFill>
            </a:endParaRPr>
          </a:p>
          <a:p>
            <a:pPr marL="457200" lvl="1" indent="0" algn="just">
              <a:buNone/>
              <a:defRPr/>
            </a:pPr>
            <a:endParaRPr lang="fr-FR" sz="2100" kern="0" dirty="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6" name="Image 5"/>
          <p:cNvPicPr>
            <a:picLocks noChangeAspect="1"/>
          </p:cNvPicPr>
          <p:nvPr/>
        </p:nvPicPr>
        <p:blipFill>
          <a:blip r:embed="rId4"/>
          <a:stretch>
            <a:fillRect/>
          </a:stretch>
        </p:blipFill>
        <p:spPr>
          <a:xfrm>
            <a:off x="139336" y="3872583"/>
            <a:ext cx="4805970" cy="2878523"/>
          </a:xfrm>
          <a:prstGeom prst="rect">
            <a:avLst/>
          </a:prstGeom>
        </p:spPr>
      </p:pic>
      <p:pic>
        <p:nvPicPr>
          <p:cNvPr id="7" name="Image 6"/>
          <p:cNvPicPr>
            <a:picLocks noChangeAspect="1"/>
          </p:cNvPicPr>
          <p:nvPr/>
        </p:nvPicPr>
        <p:blipFill>
          <a:blip r:embed="rId5"/>
          <a:stretch>
            <a:fillRect/>
          </a:stretch>
        </p:blipFill>
        <p:spPr>
          <a:xfrm>
            <a:off x="5845538" y="3904385"/>
            <a:ext cx="6117499" cy="2814918"/>
          </a:xfrm>
          <a:prstGeom prst="rect">
            <a:avLst/>
          </a:prstGeom>
        </p:spPr>
      </p:pic>
    </p:spTree>
    <p:extLst>
      <p:ext uri="{BB962C8B-B14F-4D97-AF65-F5344CB8AC3E}">
        <p14:creationId xmlns:p14="http://schemas.microsoft.com/office/powerpoint/2010/main" val="175488739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75718" y="340863"/>
            <a:ext cx="9941442" cy="5659345"/>
          </a:xfrm>
        </p:spPr>
        <p:txBody>
          <a:bodyPr>
            <a:normAutofit fontScale="92500" lnSpcReduction="20000"/>
          </a:bodyPr>
          <a:lstStyle/>
          <a:p>
            <a:pPr algn="just">
              <a:lnSpc>
                <a:spcPct val="110000"/>
              </a:lnSpc>
              <a:defRPr/>
            </a:pPr>
            <a:r>
              <a:rPr lang="fr-FR" b="1" kern="0" dirty="0" smtClean="0">
                <a:solidFill>
                  <a:schemeClr val="tx2">
                    <a:lumMod val="75000"/>
                  </a:schemeClr>
                </a:solidFill>
              </a:rPr>
              <a:t>Accélération de plusieurs projets de SSI: </a:t>
            </a:r>
          </a:p>
          <a:p>
            <a:pPr lvl="1" algn="just">
              <a:lnSpc>
                <a:spcPct val="110000"/>
              </a:lnSpc>
              <a:buFont typeface="Wingdings" panose="05000000000000000000" pitchFamily="2" charset="2"/>
              <a:buChar char="ü"/>
              <a:defRPr/>
            </a:pPr>
            <a:r>
              <a:rPr lang="fr-FR" sz="2200" b="1" kern="0" dirty="0" smtClean="0">
                <a:solidFill>
                  <a:schemeClr val="tx2">
                    <a:lumMod val="75000"/>
                  </a:schemeClr>
                </a:solidFill>
              </a:rPr>
              <a:t>Analyse comportementale : EDR </a:t>
            </a:r>
            <a:r>
              <a:rPr lang="fr-FR" sz="2200" kern="0" dirty="0" smtClean="0">
                <a:solidFill>
                  <a:schemeClr val="tx2">
                    <a:lumMod val="75000"/>
                  </a:schemeClr>
                </a:solidFill>
              </a:rPr>
              <a:t>avec </a:t>
            </a:r>
            <a:r>
              <a:rPr lang="fr-FR" sz="2200" kern="0" dirty="0">
                <a:solidFill>
                  <a:schemeClr val="tx2">
                    <a:lumMod val="75000"/>
                  </a:schemeClr>
                </a:solidFill>
              </a:rPr>
              <a:t>antivirus dit </a:t>
            </a:r>
            <a:r>
              <a:rPr lang="fr-FR" sz="2200" kern="0" dirty="0" err="1">
                <a:solidFill>
                  <a:schemeClr val="tx2">
                    <a:lumMod val="75000"/>
                  </a:schemeClr>
                </a:solidFill>
              </a:rPr>
              <a:t>Next</a:t>
            </a:r>
            <a:r>
              <a:rPr lang="fr-FR" sz="2200" kern="0" dirty="0">
                <a:solidFill>
                  <a:schemeClr val="tx2">
                    <a:lumMod val="75000"/>
                  </a:schemeClr>
                </a:solidFill>
              </a:rPr>
              <a:t> </a:t>
            </a:r>
            <a:r>
              <a:rPr lang="fr-FR" sz="2200" kern="0" dirty="0" err="1" smtClean="0">
                <a:solidFill>
                  <a:schemeClr val="tx2">
                    <a:lumMod val="75000"/>
                  </a:schemeClr>
                </a:solidFill>
              </a:rPr>
              <a:t>Generation</a:t>
            </a:r>
            <a:r>
              <a:rPr lang="fr-FR" sz="2200" kern="0" dirty="0">
                <a:solidFill>
                  <a:schemeClr val="tx2">
                    <a:lumMod val="75000"/>
                  </a:schemeClr>
                </a:solidFill>
              </a:rPr>
              <a:t> </a:t>
            </a:r>
            <a:r>
              <a:rPr lang="fr-FR" sz="2200" kern="0" dirty="0" smtClean="0">
                <a:solidFill>
                  <a:schemeClr val="tx2">
                    <a:lumMod val="75000"/>
                  </a:schemeClr>
                </a:solidFill>
              </a:rPr>
              <a:t>et service de SOC managé (17,6€/an/poste sur le marché UNIHA)</a:t>
            </a:r>
          </a:p>
          <a:p>
            <a:pPr lvl="1" algn="just">
              <a:lnSpc>
                <a:spcPct val="110000"/>
              </a:lnSpc>
              <a:buFont typeface="Wingdings" panose="05000000000000000000" pitchFamily="2" charset="2"/>
              <a:buChar char="ü"/>
              <a:defRPr/>
            </a:pPr>
            <a:r>
              <a:rPr lang="fr-FR" sz="2200" b="1" kern="0" dirty="0" smtClean="0">
                <a:solidFill>
                  <a:schemeClr val="tx2">
                    <a:lumMod val="75000"/>
                  </a:schemeClr>
                </a:solidFill>
              </a:rPr>
              <a:t>Protection externe: </a:t>
            </a:r>
            <a:r>
              <a:rPr lang="fr-FR" sz="2200" kern="0" dirty="0" smtClean="0">
                <a:solidFill>
                  <a:schemeClr val="tx2">
                    <a:lumMod val="75000"/>
                  </a:schemeClr>
                </a:solidFill>
              </a:rPr>
              <a:t>extension </a:t>
            </a:r>
            <a:r>
              <a:rPr lang="fr-FR" sz="2200" kern="0" dirty="0">
                <a:solidFill>
                  <a:schemeClr val="tx2">
                    <a:lumMod val="75000"/>
                  </a:schemeClr>
                </a:solidFill>
              </a:rPr>
              <a:t>de la couverture du </a:t>
            </a:r>
            <a:r>
              <a:rPr lang="fr-FR" sz="2200" kern="0" dirty="0" err="1">
                <a:solidFill>
                  <a:schemeClr val="tx2">
                    <a:lumMod val="75000"/>
                  </a:schemeClr>
                </a:solidFill>
              </a:rPr>
              <a:t>parefeu</a:t>
            </a:r>
            <a:r>
              <a:rPr lang="fr-FR" sz="2200" kern="0" dirty="0">
                <a:solidFill>
                  <a:schemeClr val="tx2">
                    <a:lumMod val="75000"/>
                  </a:schemeClr>
                </a:solidFill>
              </a:rPr>
              <a:t> pour corriger les vulnérabilités externes </a:t>
            </a:r>
          </a:p>
          <a:p>
            <a:pPr lvl="1" algn="just">
              <a:lnSpc>
                <a:spcPct val="110000"/>
              </a:lnSpc>
              <a:buFont typeface="Wingdings" panose="05000000000000000000" pitchFamily="2" charset="2"/>
              <a:buChar char="ü"/>
              <a:defRPr/>
            </a:pPr>
            <a:r>
              <a:rPr lang="fr-FR" sz="2200" b="1" kern="0" dirty="0" smtClean="0">
                <a:solidFill>
                  <a:schemeClr val="tx2">
                    <a:lumMod val="75000"/>
                  </a:schemeClr>
                </a:solidFill>
              </a:rPr>
              <a:t>Cloisonnement du réseau </a:t>
            </a:r>
            <a:r>
              <a:rPr lang="fr-FR" sz="2200" kern="0" dirty="0" smtClean="0">
                <a:solidFill>
                  <a:schemeClr val="tx2">
                    <a:lumMod val="75000"/>
                  </a:schemeClr>
                </a:solidFill>
              </a:rPr>
              <a:t>: augmentation du nombre de VLAN au niveau applicatif et utilisateurs</a:t>
            </a:r>
            <a:endParaRPr lang="fr-FR" sz="2200" kern="0" dirty="0">
              <a:solidFill>
                <a:schemeClr val="tx2">
                  <a:lumMod val="75000"/>
                </a:schemeClr>
              </a:solidFill>
            </a:endParaRPr>
          </a:p>
          <a:p>
            <a:pPr lvl="1" algn="just">
              <a:lnSpc>
                <a:spcPct val="110000"/>
              </a:lnSpc>
              <a:buFont typeface="Wingdings" panose="05000000000000000000" pitchFamily="2" charset="2"/>
              <a:buChar char="ü"/>
              <a:defRPr/>
            </a:pPr>
            <a:r>
              <a:rPr lang="fr-FR" sz="2200" b="1" kern="0" dirty="0" smtClean="0">
                <a:solidFill>
                  <a:schemeClr val="tx2">
                    <a:lumMod val="75000"/>
                  </a:schemeClr>
                </a:solidFill>
              </a:rPr>
              <a:t>Filtrages des flux internes</a:t>
            </a:r>
          </a:p>
          <a:p>
            <a:pPr lvl="1" algn="just">
              <a:lnSpc>
                <a:spcPct val="110000"/>
              </a:lnSpc>
              <a:buFont typeface="Wingdings" panose="05000000000000000000" pitchFamily="2" charset="2"/>
              <a:buChar char="ü"/>
              <a:defRPr/>
            </a:pPr>
            <a:r>
              <a:rPr lang="fr-FR" sz="2200" b="1" kern="0" dirty="0" smtClean="0">
                <a:solidFill>
                  <a:schemeClr val="tx2">
                    <a:lumMod val="75000"/>
                  </a:schemeClr>
                </a:solidFill>
              </a:rPr>
              <a:t>Sécurisation des accès à distance</a:t>
            </a:r>
          </a:p>
          <a:p>
            <a:pPr lvl="2" algn="just">
              <a:lnSpc>
                <a:spcPct val="110000"/>
              </a:lnSpc>
              <a:buFont typeface="Wingdings" panose="05000000000000000000" pitchFamily="2" charset="2"/>
              <a:buChar char="§"/>
              <a:defRPr/>
            </a:pPr>
            <a:r>
              <a:rPr lang="fr-FR" sz="2200" kern="0" dirty="0" smtClean="0">
                <a:solidFill>
                  <a:schemeClr val="tx2">
                    <a:lumMod val="75000"/>
                  </a:schemeClr>
                </a:solidFill>
              </a:rPr>
              <a:t>Passage des VPN via la </a:t>
            </a:r>
            <a:r>
              <a:rPr lang="fr-FR" sz="2200" kern="0" dirty="0" err="1" smtClean="0">
                <a:solidFill>
                  <a:schemeClr val="tx2">
                    <a:lumMod val="75000"/>
                  </a:schemeClr>
                </a:solidFill>
              </a:rPr>
              <a:t>parefeu</a:t>
            </a:r>
            <a:r>
              <a:rPr lang="fr-FR" sz="2200" kern="0" dirty="0" smtClean="0">
                <a:solidFill>
                  <a:schemeClr val="tx2">
                    <a:lumMod val="75000"/>
                  </a:schemeClr>
                </a:solidFill>
              </a:rPr>
              <a:t> et sur les postes managés par le CH (MFA en cours)</a:t>
            </a:r>
          </a:p>
          <a:p>
            <a:pPr lvl="2" algn="just">
              <a:lnSpc>
                <a:spcPct val="110000"/>
              </a:lnSpc>
              <a:buFont typeface="Wingdings" panose="05000000000000000000" pitchFamily="2" charset="2"/>
              <a:buChar char="§"/>
              <a:defRPr/>
            </a:pPr>
            <a:r>
              <a:rPr lang="fr-FR" sz="2200" kern="0" dirty="0" smtClean="0">
                <a:solidFill>
                  <a:schemeClr val="tx2">
                    <a:lumMod val="75000"/>
                  </a:schemeClr>
                </a:solidFill>
              </a:rPr>
              <a:t>Suppression à la messagerie OWA en dehors du CH dans l’attente du déploiement d’un WAF </a:t>
            </a:r>
          </a:p>
          <a:p>
            <a:pPr lvl="1" algn="just">
              <a:lnSpc>
                <a:spcPct val="110000"/>
              </a:lnSpc>
              <a:buFont typeface="Wingdings" panose="05000000000000000000" pitchFamily="2" charset="2"/>
              <a:buChar char="ü"/>
              <a:defRPr/>
            </a:pPr>
            <a:r>
              <a:rPr lang="fr-FR" sz="2200" b="1" kern="0" dirty="0" smtClean="0">
                <a:solidFill>
                  <a:schemeClr val="tx2">
                    <a:lumMod val="75000"/>
                  </a:schemeClr>
                </a:solidFill>
              </a:rPr>
              <a:t>Sauvegarde: </a:t>
            </a:r>
            <a:r>
              <a:rPr lang="fr-FR" sz="2200" kern="0" dirty="0" smtClean="0">
                <a:solidFill>
                  <a:schemeClr val="tx2">
                    <a:lumMod val="75000"/>
                  </a:schemeClr>
                </a:solidFill>
              </a:rPr>
              <a:t>Déploiement d’une sauvegarde hors domaine (système LTO avec mise au coffre en cours)</a:t>
            </a:r>
          </a:p>
          <a:p>
            <a:pPr lvl="1" algn="just">
              <a:lnSpc>
                <a:spcPct val="110000"/>
              </a:lnSpc>
              <a:buFont typeface="Wingdings" panose="05000000000000000000" pitchFamily="2" charset="2"/>
              <a:buChar char="ü"/>
              <a:defRPr/>
            </a:pPr>
            <a:r>
              <a:rPr lang="fr-FR" sz="2200" b="1" kern="0" dirty="0" smtClean="0">
                <a:solidFill>
                  <a:schemeClr val="tx2">
                    <a:lumMod val="75000"/>
                  </a:schemeClr>
                </a:solidFill>
              </a:rPr>
              <a:t>Renforcement de la logique ITIL </a:t>
            </a:r>
            <a:r>
              <a:rPr lang="fr-FR" sz="2200" kern="0" dirty="0" smtClean="0">
                <a:solidFill>
                  <a:schemeClr val="tx2">
                    <a:lumMod val="75000"/>
                  </a:schemeClr>
                </a:solidFill>
              </a:rPr>
              <a:t>dans l’organisation du service IT</a:t>
            </a:r>
          </a:p>
          <a:p>
            <a:pPr lvl="1" algn="just">
              <a:lnSpc>
                <a:spcPct val="110000"/>
              </a:lnSpc>
              <a:buFont typeface="Wingdings" panose="05000000000000000000" pitchFamily="2" charset="2"/>
              <a:buChar char="ü"/>
              <a:defRPr/>
            </a:pPr>
            <a:r>
              <a:rPr lang="fr-FR" sz="2200" kern="0" dirty="0" smtClean="0">
                <a:solidFill>
                  <a:schemeClr val="tx2">
                    <a:lumMod val="75000"/>
                  </a:schemeClr>
                </a:solidFill>
              </a:rPr>
              <a:t>…</a:t>
            </a:r>
          </a:p>
          <a:p>
            <a:pPr lvl="1" algn="just">
              <a:lnSpc>
                <a:spcPct val="110000"/>
              </a:lnSpc>
              <a:buFont typeface="Wingdings" panose="05000000000000000000" pitchFamily="2" charset="2"/>
              <a:buChar char="ü"/>
              <a:defRPr/>
            </a:pPr>
            <a:endParaRPr lang="fr-FR" sz="22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312871469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531628" y="-146824"/>
            <a:ext cx="9309285" cy="1008062"/>
          </a:xfrm>
        </p:spPr>
        <p:txBody>
          <a:bodyPr>
            <a:normAutofit/>
          </a:bodyPr>
          <a:lstStyle/>
          <a:p>
            <a:pPr algn="ctr" defTabSz="685800">
              <a:defRPr/>
            </a:pPr>
            <a:r>
              <a:rPr lang="fr-FR" sz="3600" b="1" dirty="0" smtClean="0">
                <a:solidFill>
                  <a:schemeClr val="accent5">
                    <a:lumMod val="75000"/>
                  </a:schemeClr>
                </a:solidFill>
                <a:latin typeface="Calibri" panose="020F0502020204030204"/>
              </a:rPr>
              <a:t>Solidarité </a:t>
            </a:r>
            <a:r>
              <a:rPr lang="fr-FR" sz="3600" b="1" dirty="0" smtClean="0">
                <a:solidFill>
                  <a:schemeClr val="accent5">
                    <a:lumMod val="75000"/>
                  </a:schemeClr>
                </a:solidFill>
                <a:latin typeface="Calibri" panose="020F0502020204030204"/>
              </a:rPr>
              <a:t>au sein du GHT</a:t>
            </a:r>
            <a:endParaRPr lang="fr-FR" sz="2800" kern="0" dirty="0">
              <a:solidFill>
                <a:schemeClr val="tx2">
                  <a:lumMod val="75000"/>
                </a:schemeClr>
              </a:solidFill>
              <a:latin typeface="+mn-lt"/>
              <a:ea typeface="+mn-ea"/>
              <a:cs typeface="+mn-cs"/>
            </a:endParaRPr>
          </a:p>
        </p:txBody>
      </p:sp>
      <p:sp>
        <p:nvSpPr>
          <p:cNvPr id="19459" name="Espace réservé du contenu 2"/>
          <p:cNvSpPr>
            <a:spLocks noGrp="1"/>
          </p:cNvSpPr>
          <p:nvPr>
            <p:ph idx="1"/>
          </p:nvPr>
        </p:nvSpPr>
        <p:spPr>
          <a:xfrm>
            <a:off x="170121" y="754912"/>
            <a:ext cx="9750960" cy="6103087"/>
          </a:xfrm>
        </p:spPr>
        <p:txBody>
          <a:bodyPr>
            <a:normAutofit/>
          </a:bodyPr>
          <a:lstStyle/>
          <a:p>
            <a:pPr algn="just">
              <a:defRPr/>
            </a:pPr>
            <a:r>
              <a:rPr lang="fr-FR" b="1" kern="0" dirty="0" smtClean="0">
                <a:solidFill>
                  <a:schemeClr val="tx2">
                    <a:lumMod val="75000"/>
                  </a:schemeClr>
                </a:solidFill>
              </a:rPr>
              <a:t>Prêts de matériels </a:t>
            </a:r>
            <a:r>
              <a:rPr lang="fr-FR" kern="0" dirty="0" smtClean="0">
                <a:solidFill>
                  <a:schemeClr val="tx2">
                    <a:lumMod val="75000"/>
                  </a:schemeClr>
                </a:solidFill>
              </a:rPr>
              <a:t>dans un contexte de tension sur les approvisionnements: </a:t>
            </a:r>
            <a:r>
              <a:rPr lang="fr-FR" kern="0" dirty="0" err="1" smtClean="0">
                <a:solidFill>
                  <a:schemeClr val="tx2">
                    <a:lumMod val="75000"/>
                  </a:schemeClr>
                </a:solidFill>
              </a:rPr>
              <a:t>ESXi</a:t>
            </a:r>
            <a:r>
              <a:rPr lang="fr-FR" kern="0" dirty="0" smtClean="0">
                <a:solidFill>
                  <a:schemeClr val="tx2">
                    <a:lumMod val="75000"/>
                  </a:schemeClr>
                </a:solidFill>
              </a:rPr>
              <a:t> pour reconstruire les VM, PC portables pour équiper les secteurs sensibles</a:t>
            </a:r>
          </a:p>
          <a:p>
            <a:pPr algn="just">
              <a:defRPr/>
            </a:pPr>
            <a:r>
              <a:rPr lang="fr-FR" b="1" kern="0" dirty="0" smtClean="0">
                <a:solidFill>
                  <a:schemeClr val="tx2">
                    <a:lumMod val="75000"/>
                  </a:schemeClr>
                </a:solidFill>
              </a:rPr>
              <a:t>Mises </a:t>
            </a:r>
            <a:r>
              <a:rPr lang="fr-FR" b="1" kern="0" dirty="0">
                <a:solidFill>
                  <a:schemeClr val="tx2">
                    <a:lumMod val="75000"/>
                  </a:schemeClr>
                </a:solidFill>
              </a:rPr>
              <a:t>à disposition RH: </a:t>
            </a:r>
            <a:r>
              <a:rPr lang="fr-FR" kern="0" dirty="0" smtClean="0">
                <a:solidFill>
                  <a:schemeClr val="tx2">
                    <a:lumMod val="75000"/>
                  </a:schemeClr>
                </a:solidFill>
              </a:rPr>
              <a:t>plusieurs techniciens et ingénieurs en renfort pendant plusieurs jours (installations, dépannages, gestion du cœur de réseau…</a:t>
            </a:r>
          </a:p>
          <a:p>
            <a:pPr algn="just">
              <a:defRPr/>
            </a:pPr>
            <a:r>
              <a:rPr lang="fr-FR" b="1" kern="0" dirty="0">
                <a:solidFill>
                  <a:schemeClr val="tx2">
                    <a:lumMod val="75000"/>
                  </a:schemeClr>
                </a:solidFill>
              </a:rPr>
              <a:t>Assistance du RSSI </a:t>
            </a:r>
            <a:r>
              <a:rPr lang="fr-FR" kern="0" dirty="0" smtClean="0">
                <a:solidFill>
                  <a:schemeClr val="tx2">
                    <a:lumMod val="75000"/>
                  </a:schemeClr>
                </a:solidFill>
              </a:rPr>
              <a:t>et de son équipe: aide à la priorisation des actions SSI</a:t>
            </a:r>
          </a:p>
          <a:p>
            <a:pPr algn="just">
              <a:defRPr/>
            </a:pPr>
            <a:r>
              <a:rPr lang="fr-FR" b="1" kern="0" dirty="0" smtClean="0">
                <a:solidFill>
                  <a:schemeClr val="tx2">
                    <a:lumMod val="75000"/>
                  </a:schemeClr>
                </a:solidFill>
              </a:rPr>
              <a:t>Bénéfice d’un cadrage avec perspectives sur le long termes: </a:t>
            </a:r>
            <a:r>
              <a:rPr lang="fr-FR" kern="0" dirty="0" smtClean="0">
                <a:solidFill>
                  <a:schemeClr val="tx2">
                    <a:lumMod val="75000"/>
                  </a:schemeClr>
                </a:solidFill>
              </a:rPr>
              <a:t>PSSI de GHT, obtention de financements pour plusieurs projets lors d’AAP (filtrages inter-VLAN, EDR…), formation</a:t>
            </a:r>
          </a:p>
          <a:p>
            <a:pPr lvl="1" algn="just">
              <a:buBlip>
                <a:blip r:embed="rId3"/>
              </a:buBlip>
              <a:defRPr/>
            </a:pPr>
            <a:r>
              <a:rPr lang="fr-FR" kern="0" dirty="0" smtClean="0">
                <a:solidFill>
                  <a:schemeClr val="tx2">
                    <a:lumMod val="75000"/>
                  </a:schemeClr>
                </a:solidFill>
              </a:rPr>
              <a:t> </a:t>
            </a:r>
            <a:r>
              <a:rPr lang="fr-FR" kern="0" dirty="0" smtClean="0">
                <a:solidFill>
                  <a:schemeClr val="accent2"/>
                </a:solidFill>
              </a:rPr>
              <a:t>Anticiper un travail de cartographie des compétences</a:t>
            </a:r>
          </a:p>
          <a:p>
            <a:pPr lvl="1" algn="just">
              <a:buBlip>
                <a:blip r:embed="rId3"/>
              </a:buBlip>
              <a:defRPr/>
            </a:pPr>
            <a:r>
              <a:rPr lang="fr-FR" kern="0" dirty="0" smtClean="0">
                <a:solidFill>
                  <a:schemeClr val="accent2"/>
                </a:solidFill>
              </a:rPr>
              <a:t> Structurer une chaine de supervision et d’alerte (SOC – SIEM)</a:t>
            </a:r>
          </a:p>
          <a:p>
            <a:pPr lvl="1" algn="just">
              <a:buBlip>
                <a:blip r:embed="rId3"/>
              </a:buBlip>
              <a:defRPr/>
            </a:pPr>
            <a:r>
              <a:rPr lang="fr-FR" kern="0" dirty="0" smtClean="0">
                <a:solidFill>
                  <a:schemeClr val="accent2"/>
                </a:solidFill>
              </a:rPr>
              <a:t> Négocier un contrat avec provisionnement d’un forfait de jour PRIS</a:t>
            </a:r>
          </a:p>
          <a:p>
            <a:pPr marL="0" indent="0" algn="just">
              <a:buNone/>
              <a:defRPr/>
            </a:pPr>
            <a:endParaRPr lang="fr-FR" b="1" i="1" kern="0" dirty="0" smtClean="0">
              <a:solidFill>
                <a:schemeClr val="tx2">
                  <a:lumMod val="75000"/>
                </a:schemeClr>
              </a:solidFill>
            </a:endParaRPr>
          </a:p>
          <a:p>
            <a:pPr algn="just">
              <a:defRPr/>
            </a:pPr>
            <a:endParaRPr lang="fr-FR" sz="2500" kern="0" dirty="0">
              <a:solidFill>
                <a:schemeClr val="tx2">
                  <a:lumMod val="75000"/>
                </a:schemeClr>
              </a:solidFill>
            </a:endParaRPr>
          </a:p>
          <a:p>
            <a:pPr marL="457200" lvl="1" indent="0" algn="just">
              <a:buNone/>
              <a:defRPr/>
            </a:pPr>
            <a:endParaRPr lang="fr-FR" sz="2100" kern="0" dirty="0" smtClean="0">
              <a:solidFill>
                <a:schemeClr val="tx2">
                  <a:lumMod val="75000"/>
                </a:schemeClr>
              </a:solidFill>
            </a:endParaRPr>
          </a:p>
          <a:p>
            <a:pPr lvl="1" algn="just">
              <a:buFont typeface="Wingdings" panose="05000000000000000000" pitchFamily="2" charset="2"/>
              <a:buChar char="ü"/>
              <a:defRPr/>
            </a:pPr>
            <a:endParaRPr lang="fr-FR" sz="21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69902691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262721" y="333690"/>
            <a:ext cx="9426225" cy="5961374"/>
          </a:xfrm>
        </p:spPr>
        <p:txBody>
          <a:bodyPr>
            <a:normAutofit/>
          </a:bodyPr>
          <a:lstStyle/>
          <a:p>
            <a:pPr algn="just">
              <a:lnSpc>
                <a:spcPct val="100000"/>
              </a:lnSpc>
              <a:defRPr/>
            </a:pPr>
            <a:r>
              <a:rPr lang="fr-FR" b="1" kern="0" dirty="0" smtClean="0">
                <a:solidFill>
                  <a:schemeClr val="tx2">
                    <a:lumMod val="75000"/>
                  </a:schemeClr>
                </a:solidFill>
              </a:rPr>
              <a:t>Stratégie </a:t>
            </a:r>
            <a:r>
              <a:rPr lang="fr-FR" b="1" kern="0" dirty="0" smtClean="0">
                <a:solidFill>
                  <a:schemeClr val="tx2">
                    <a:lumMod val="75000"/>
                  </a:schemeClr>
                </a:solidFill>
              </a:rPr>
              <a:t>institutionnelle « Hôpital sans papier » </a:t>
            </a:r>
            <a:r>
              <a:rPr lang="fr-FR" kern="0" dirty="0" smtClean="0">
                <a:solidFill>
                  <a:schemeClr val="tx2">
                    <a:lumMod val="75000"/>
                  </a:schemeClr>
                </a:solidFill>
              </a:rPr>
              <a:t>se traduisant par la digitalisation de nombreux processus métiers</a:t>
            </a:r>
            <a:endParaRPr lang="fr-FR" kern="0" dirty="0">
              <a:solidFill>
                <a:schemeClr val="tx2">
                  <a:lumMod val="75000"/>
                </a:schemeClr>
              </a:solidFill>
            </a:endParaRPr>
          </a:p>
          <a:p>
            <a:pPr lvl="1" algn="just">
              <a:buFont typeface="Wingdings" panose="05000000000000000000" pitchFamily="2" charset="2"/>
              <a:buChar char="ü"/>
              <a:defRPr/>
            </a:pPr>
            <a:r>
              <a:rPr lang="fr-FR" b="1" kern="0" dirty="0" smtClean="0">
                <a:solidFill>
                  <a:schemeClr val="tx2">
                    <a:lumMod val="75000"/>
                  </a:schemeClr>
                </a:solidFill>
              </a:rPr>
              <a:t>Soins</a:t>
            </a:r>
            <a:r>
              <a:rPr lang="fr-FR" b="1" kern="0" dirty="0">
                <a:solidFill>
                  <a:schemeClr val="tx2">
                    <a:lumMod val="75000"/>
                  </a:schemeClr>
                </a:solidFill>
              </a:rPr>
              <a:t>: </a:t>
            </a:r>
            <a:r>
              <a:rPr lang="fr-FR" sz="2000" i="1" kern="0" dirty="0">
                <a:solidFill>
                  <a:schemeClr val="tx2">
                    <a:lumMod val="75000"/>
                  </a:schemeClr>
                </a:solidFill>
              </a:rPr>
              <a:t>Imagerie (PACS), Biologie (Serveur de résultats intégré au DPI et transmission des résultats sur Smartphone), Courriers médicaux (dictée numérique à reconnaissance vocale, Plateforme d’intermédiation DMP-MSS-Editique), Prise de </a:t>
            </a:r>
            <a:r>
              <a:rPr lang="fr-FR" sz="2000" i="1" kern="0" dirty="0" err="1">
                <a:solidFill>
                  <a:schemeClr val="tx2">
                    <a:lumMod val="75000"/>
                  </a:schemeClr>
                </a:solidFill>
              </a:rPr>
              <a:t>RdV</a:t>
            </a:r>
            <a:r>
              <a:rPr lang="fr-FR" sz="2000" i="1" kern="0" dirty="0">
                <a:solidFill>
                  <a:schemeClr val="tx2">
                    <a:lumMod val="75000"/>
                  </a:schemeClr>
                </a:solidFill>
              </a:rPr>
              <a:t> en ligne, Confirmations de </a:t>
            </a:r>
            <a:r>
              <a:rPr lang="fr-FR" sz="2000" i="1" kern="0" dirty="0" err="1">
                <a:solidFill>
                  <a:schemeClr val="tx2">
                    <a:lumMod val="75000"/>
                  </a:schemeClr>
                </a:solidFill>
              </a:rPr>
              <a:t>RdV</a:t>
            </a:r>
            <a:r>
              <a:rPr lang="fr-FR" sz="2000" i="1" kern="0" dirty="0">
                <a:solidFill>
                  <a:schemeClr val="tx2">
                    <a:lumMod val="75000"/>
                  </a:schemeClr>
                </a:solidFill>
              </a:rPr>
              <a:t> par SMS, Circuit du patient opéré (recueil du consentement électronique, planification opératoire), Télémédecine (radiologie en PDS, EEG, consultations), certificats de décès INSERM, Demandes de SSR </a:t>
            </a:r>
            <a:r>
              <a:rPr lang="fr-FR" sz="2000" i="1" kern="0" dirty="0" err="1">
                <a:solidFill>
                  <a:schemeClr val="tx2">
                    <a:lumMod val="75000"/>
                  </a:schemeClr>
                </a:solidFill>
              </a:rPr>
              <a:t>ViaTRAJECTOIRE</a:t>
            </a:r>
            <a:r>
              <a:rPr lang="fr-FR" sz="2000" i="1" kern="0" dirty="0">
                <a:solidFill>
                  <a:schemeClr val="tx2">
                    <a:lumMod val="75000"/>
                  </a:schemeClr>
                </a:solidFill>
              </a:rPr>
              <a:t>…</a:t>
            </a:r>
          </a:p>
          <a:p>
            <a:pPr lvl="1" algn="just">
              <a:buFont typeface="Wingdings" panose="05000000000000000000" pitchFamily="2" charset="2"/>
              <a:buChar char="ü"/>
              <a:defRPr/>
            </a:pPr>
            <a:r>
              <a:rPr lang="fr-FR" b="1" kern="0" dirty="0">
                <a:solidFill>
                  <a:schemeClr val="tx2">
                    <a:lumMod val="75000"/>
                  </a:schemeClr>
                </a:solidFill>
              </a:rPr>
              <a:t>Administratif: </a:t>
            </a:r>
            <a:r>
              <a:rPr lang="fr-FR" sz="2000" i="1" kern="0" dirty="0">
                <a:solidFill>
                  <a:schemeClr val="tx2">
                    <a:lumMod val="75000"/>
                  </a:schemeClr>
                </a:solidFill>
              </a:rPr>
              <a:t>Commandes (EDI), Facturation et dépenses (PES PJ, externalisation mise sous pli des AISP, demandes de prise en charge des mutuelles), DRH (Dossier agent avec GED et workflow), Système d’information décisionnel, GED Qualité et workflow de FSEI…</a:t>
            </a:r>
          </a:p>
          <a:p>
            <a:pPr lvl="1" algn="just">
              <a:buFont typeface="Wingdings" panose="05000000000000000000" pitchFamily="2" charset="2"/>
              <a:buChar char="ü"/>
              <a:defRPr/>
            </a:pPr>
            <a:r>
              <a:rPr lang="fr-FR" b="1" kern="0" dirty="0">
                <a:solidFill>
                  <a:schemeClr val="tx2">
                    <a:lumMod val="75000"/>
                  </a:schemeClr>
                </a:solidFill>
              </a:rPr>
              <a:t>Technique – Logistique: </a:t>
            </a:r>
            <a:r>
              <a:rPr lang="fr-FR" sz="2000" i="1" kern="0" dirty="0">
                <a:solidFill>
                  <a:schemeClr val="tx2">
                    <a:lumMod val="75000"/>
                  </a:schemeClr>
                </a:solidFill>
              </a:rPr>
              <a:t>standard à reconnaissance vocale, Encaissement par CB et portail en ligne au self, Traçabilité des blouses à la blanchisserie, Plusieurs dizaines de caméras de vidéosurveillance…</a:t>
            </a:r>
          </a:p>
          <a:p>
            <a:pPr lvl="1" algn="just">
              <a:buFont typeface="Wingdings" panose="05000000000000000000" pitchFamily="2" charset="2"/>
              <a:buChar char="ü"/>
              <a:defRPr/>
            </a:pPr>
            <a:r>
              <a:rPr lang="fr-FR" sz="2000" kern="0" dirty="0" smtClean="0">
                <a:solidFill>
                  <a:schemeClr val="tx2">
                    <a:lumMod val="75000"/>
                  </a:schemeClr>
                </a:solidFill>
              </a:rPr>
              <a:t>….</a:t>
            </a:r>
          </a:p>
          <a:p>
            <a:pPr marL="457200" lvl="1" indent="0" algn="just">
              <a:buNone/>
              <a:defRPr/>
            </a:pPr>
            <a:endParaRPr lang="fr-FR" sz="19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308523417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489528" y="785091"/>
            <a:ext cx="9079346" cy="5888664"/>
          </a:xfrm>
        </p:spPr>
        <p:txBody>
          <a:bodyPr>
            <a:normAutofit/>
          </a:bodyPr>
          <a:lstStyle/>
          <a:p>
            <a:pPr algn="just">
              <a:defRPr/>
            </a:pPr>
            <a:r>
              <a:rPr lang="fr-FR" sz="3200" b="1" kern="0" dirty="0">
                <a:solidFill>
                  <a:schemeClr val="tx2">
                    <a:lumMod val="75000"/>
                  </a:schemeClr>
                </a:solidFill>
              </a:rPr>
              <a:t>Enjeux très important de disponibilité et plus généralement de sécurité </a:t>
            </a:r>
            <a:r>
              <a:rPr lang="fr-FR" sz="3200" kern="0" dirty="0">
                <a:solidFill>
                  <a:schemeClr val="tx2">
                    <a:lumMod val="75000"/>
                  </a:schemeClr>
                </a:solidFill>
              </a:rPr>
              <a:t>(Intégrité, Confidentialité et Preuve)</a:t>
            </a:r>
          </a:p>
          <a:p>
            <a:pPr algn="just">
              <a:defRPr/>
            </a:pPr>
            <a:endParaRPr lang="fr-FR" sz="3000" b="1" kern="0" dirty="0" smtClean="0">
              <a:solidFill>
                <a:schemeClr val="tx2">
                  <a:lumMod val="75000"/>
                </a:schemeClr>
              </a:solidFill>
            </a:endParaRPr>
          </a:p>
          <a:p>
            <a:pPr algn="just">
              <a:defRPr/>
            </a:pPr>
            <a:r>
              <a:rPr lang="fr-FR" sz="3000" b="1" kern="0" dirty="0" smtClean="0">
                <a:solidFill>
                  <a:schemeClr val="tx2">
                    <a:lumMod val="75000"/>
                  </a:schemeClr>
                </a:solidFill>
              </a:rPr>
              <a:t>Technique</a:t>
            </a:r>
            <a:r>
              <a:rPr lang="fr-FR" sz="3000" b="1" kern="0" dirty="0">
                <a:solidFill>
                  <a:schemeClr val="tx2">
                    <a:lumMod val="75000"/>
                  </a:schemeClr>
                </a:solidFill>
              </a:rPr>
              <a:t>: </a:t>
            </a:r>
            <a:r>
              <a:rPr lang="fr-FR" sz="3000" b="1" kern="0" dirty="0" smtClean="0">
                <a:solidFill>
                  <a:schemeClr val="tx2">
                    <a:lumMod val="75000"/>
                  </a:schemeClr>
                </a:solidFill>
              </a:rPr>
              <a:t>modernisation </a:t>
            </a:r>
            <a:r>
              <a:rPr lang="fr-FR" sz="3000" b="1" kern="0" dirty="0">
                <a:solidFill>
                  <a:schemeClr val="tx2">
                    <a:lumMod val="75000"/>
                  </a:schemeClr>
                </a:solidFill>
              </a:rPr>
              <a:t>des matériels </a:t>
            </a:r>
            <a:r>
              <a:rPr lang="fr-FR" sz="3000" b="1" kern="0" dirty="0" smtClean="0">
                <a:solidFill>
                  <a:schemeClr val="tx2">
                    <a:lumMod val="75000"/>
                  </a:schemeClr>
                </a:solidFill>
              </a:rPr>
              <a:t> </a:t>
            </a:r>
            <a:endParaRPr lang="fr-FR" sz="1900" kern="0" dirty="0" smtClean="0">
              <a:solidFill>
                <a:schemeClr val="tx2">
                  <a:lumMod val="75000"/>
                </a:schemeClr>
              </a:solidFill>
            </a:endParaRPr>
          </a:p>
          <a:p>
            <a:pPr lvl="1" algn="just">
              <a:buFont typeface="Wingdings" panose="05000000000000000000" pitchFamily="2" charset="2"/>
              <a:buChar char="ü"/>
              <a:defRPr/>
            </a:pPr>
            <a:r>
              <a:rPr lang="fr-FR" sz="2200" kern="0" dirty="0" smtClean="0">
                <a:solidFill>
                  <a:schemeClr val="tx2">
                    <a:lumMod val="75000"/>
                  </a:schemeClr>
                </a:solidFill>
              </a:rPr>
              <a:t>installation </a:t>
            </a:r>
            <a:r>
              <a:rPr lang="fr-FR" sz="2200" kern="0" dirty="0">
                <a:solidFill>
                  <a:schemeClr val="tx2">
                    <a:lumMod val="75000"/>
                  </a:schemeClr>
                </a:solidFill>
              </a:rPr>
              <a:t>d’un </a:t>
            </a:r>
            <a:r>
              <a:rPr lang="fr-FR" sz="2200" kern="0" dirty="0" smtClean="0">
                <a:solidFill>
                  <a:schemeClr val="tx2">
                    <a:lumMod val="75000"/>
                  </a:schemeClr>
                </a:solidFill>
              </a:rPr>
              <a:t>pare-feu </a:t>
            </a:r>
            <a:r>
              <a:rPr lang="fr-FR" sz="2200" kern="0" dirty="0">
                <a:solidFill>
                  <a:schemeClr val="tx2">
                    <a:lumMod val="75000"/>
                  </a:schemeClr>
                </a:solidFill>
              </a:rPr>
              <a:t>externe </a:t>
            </a:r>
            <a:r>
              <a:rPr lang="fr-FR" sz="2200" kern="0" dirty="0" err="1" smtClean="0">
                <a:solidFill>
                  <a:schemeClr val="tx2">
                    <a:lumMod val="75000"/>
                  </a:schemeClr>
                </a:solidFill>
              </a:rPr>
              <a:t>Palo</a:t>
            </a:r>
            <a:r>
              <a:rPr lang="fr-FR" sz="2200" kern="0" dirty="0" smtClean="0">
                <a:solidFill>
                  <a:schemeClr val="tx2">
                    <a:lumMod val="75000"/>
                  </a:schemeClr>
                </a:solidFill>
              </a:rPr>
              <a:t> Alto (en </a:t>
            </a:r>
            <a:r>
              <a:rPr lang="fr-FR" sz="2200" kern="0" dirty="0">
                <a:solidFill>
                  <a:schemeClr val="tx2">
                    <a:lumMod val="75000"/>
                  </a:schemeClr>
                </a:solidFill>
              </a:rPr>
              <a:t>remplacement d’un TMG plus maintenu par Microsoft</a:t>
            </a:r>
            <a:r>
              <a:rPr lang="fr-FR" sz="2200" kern="0" dirty="0" smtClean="0">
                <a:solidFill>
                  <a:schemeClr val="tx2">
                    <a:lumMod val="75000"/>
                  </a:schemeClr>
                </a:solidFill>
              </a:rPr>
              <a:t>) </a:t>
            </a:r>
            <a:endParaRPr lang="fr-FR" sz="2200" kern="0" dirty="0">
              <a:solidFill>
                <a:schemeClr val="tx2">
                  <a:lumMod val="75000"/>
                </a:schemeClr>
              </a:solidFill>
            </a:endParaRPr>
          </a:p>
          <a:p>
            <a:pPr lvl="1" algn="just">
              <a:buFont typeface="Wingdings" panose="05000000000000000000" pitchFamily="2" charset="2"/>
              <a:buChar char="ü"/>
              <a:defRPr/>
            </a:pPr>
            <a:r>
              <a:rPr lang="fr-FR" sz="2200" kern="0" dirty="0">
                <a:solidFill>
                  <a:schemeClr val="tx2">
                    <a:lumMod val="75000"/>
                  </a:schemeClr>
                </a:solidFill>
              </a:rPr>
              <a:t>renouvellement de l’infrastructure de virtualisation (Citrix et VM </a:t>
            </a:r>
            <a:r>
              <a:rPr lang="fr-FR" sz="2200" kern="0" dirty="0" err="1">
                <a:solidFill>
                  <a:schemeClr val="tx2">
                    <a:lumMod val="75000"/>
                  </a:schemeClr>
                </a:solidFill>
              </a:rPr>
              <a:t>Ware</a:t>
            </a:r>
            <a:r>
              <a:rPr lang="fr-FR" sz="2200" kern="0" dirty="0" smtClean="0">
                <a:solidFill>
                  <a:schemeClr val="tx2">
                    <a:lumMod val="75000"/>
                  </a:schemeClr>
                </a:solidFill>
              </a:rPr>
              <a:t>) </a:t>
            </a:r>
            <a:endParaRPr lang="fr-FR" sz="2200" kern="0" dirty="0">
              <a:solidFill>
                <a:schemeClr val="tx2">
                  <a:lumMod val="75000"/>
                </a:schemeClr>
              </a:solidFill>
            </a:endParaRPr>
          </a:p>
          <a:p>
            <a:pPr lvl="1" algn="just">
              <a:buFont typeface="Wingdings" panose="05000000000000000000" pitchFamily="2" charset="2"/>
              <a:buChar char="ü"/>
              <a:defRPr/>
            </a:pPr>
            <a:r>
              <a:rPr lang="fr-FR" sz="2200" kern="0" dirty="0">
                <a:solidFill>
                  <a:schemeClr val="tx2">
                    <a:lumMod val="75000"/>
                  </a:schemeClr>
                </a:solidFill>
              </a:rPr>
              <a:t>migration du </a:t>
            </a:r>
            <a:r>
              <a:rPr lang="fr-FR" sz="2200" kern="0" dirty="0" smtClean="0">
                <a:solidFill>
                  <a:schemeClr val="tx2">
                    <a:lumMod val="75000"/>
                  </a:schemeClr>
                </a:solidFill>
              </a:rPr>
              <a:t>SAN (NIMBLE)</a:t>
            </a:r>
            <a:endParaRPr lang="fr-FR" sz="2200" kern="0" dirty="0">
              <a:solidFill>
                <a:schemeClr val="tx2">
                  <a:lumMod val="75000"/>
                </a:schemeClr>
              </a:solidFill>
            </a:endParaRPr>
          </a:p>
          <a:p>
            <a:pPr lvl="1" algn="just">
              <a:buFont typeface="Wingdings" panose="05000000000000000000" pitchFamily="2" charset="2"/>
              <a:buChar char="ü"/>
              <a:defRPr/>
            </a:pPr>
            <a:r>
              <a:rPr lang="fr-FR" sz="2200" kern="0" dirty="0">
                <a:solidFill>
                  <a:schemeClr val="tx2">
                    <a:lumMod val="75000"/>
                  </a:schemeClr>
                </a:solidFill>
              </a:rPr>
              <a:t>sauvegarde </a:t>
            </a:r>
            <a:r>
              <a:rPr lang="fr-FR" sz="2200" kern="0" dirty="0" smtClean="0">
                <a:solidFill>
                  <a:schemeClr val="tx2">
                    <a:lumMod val="75000"/>
                  </a:schemeClr>
                </a:solidFill>
              </a:rPr>
              <a:t>(VEAM </a:t>
            </a:r>
            <a:r>
              <a:rPr lang="fr-FR" sz="2200" kern="0" dirty="0">
                <a:solidFill>
                  <a:schemeClr val="tx2">
                    <a:lumMod val="75000"/>
                  </a:schemeClr>
                </a:solidFill>
              </a:rPr>
              <a:t>Back </a:t>
            </a:r>
            <a:r>
              <a:rPr lang="fr-FR" sz="2200" kern="0" dirty="0" smtClean="0">
                <a:solidFill>
                  <a:schemeClr val="tx2">
                    <a:lumMod val="75000"/>
                  </a:schemeClr>
                </a:solidFill>
              </a:rPr>
              <a:t>Up)… mais </a:t>
            </a:r>
            <a:r>
              <a:rPr lang="fr-FR" sz="2200" kern="0" dirty="0">
                <a:solidFill>
                  <a:schemeClr val="tx2">
                    <a:lumMod val="75000"/>
                  </a:schemeClr>
                </a:solidFill>
              </a:rPr>
              <a:t>connectée au </a:t>
            </a:r>
            <a:r>
              <a:rPr lang="fr-FR" sz="2200" kern="0" dirty="0" smtClean="0">
                <a:solidFill>
                  <a:schemeClr val="tx2">
                    <a:lumMod val="75000"/>
                  </a:schemeClr>
                </a:solidFill>
              </a:rPr>
              <a:t>réseau</a:t>
            </a:r>
            <a:r>
              <a:rPr lang="fr-FR" sz="2200" kern="0" dirty="0" smtClean="0">
                <a:solidFill>
                  <a:schemeClr val="tx2">
                    <a:lumMod val="75000"/>
                  </a:schemeClr>
                </a:solidFill>
              </a:rPr>
              <a:t>…</a:t>
            </a:r>
            <a:endParaRPr lang="fr-FR" sz="2200" kern="0" dirty="0">
              <a:solidFill>
                <a:schemeClr val="tx2">
                  <a:lumMod val="75000"/>
                </a:schemeClr>
              </a:solidFill>
            </a:endParaRPr>
          </a:p>
          <a:p>
            <a:pPr lvl="1" algn="just">
              <a:buFont typeface="Wingdings" panose="05000000000000000000" pitchFamily="2" charset="2"/>
              <a:buChar char="ü"/>
              <a:defRPr/>
            </a:pPr>
            <a:r>
              <a:rPr lang="fr-FR" sz="2200" kern="0" dirty="0">
                <a:solidFill>
                  <a:schemeClr val="tx2">
                    <a:lumMod val="75000"/>
                  </a:schemeClr>
                </a:solidFill>
              </a:rPr>
              <a:t>m</a:t>
            </a:r>
            <a:r>
              <a:rPr lang="fr-FR" sz="2200" kern="0" dirty="0" smtClean="0">
                <a:solidFill>
                  <a:schemeClr val="tx2">
                    <a:lumMod val="75000"/>
                  </a:schemeClr>
                </a:solidFill>
              </a:rPr>
              <a:t>ise </a:t>
            </a:r>
            <a:r>
              <a:rPr lang="fr-FR" sz="2200" kern="0" dirty="0">
                <a:solidFill>
                  <a:schemeClr val="tx2">
                    <a:lumMod val="75000"/>
                  </a:schemeClr>
                </a:solidFill>
              </a:rPr>
              <a:t>à jour du parc de postes de travail vers </a:t>
            </a:r>
            <a:r>
              <a:rPr lang="fr-FR" sz="2200" kern="0" dirty="0" smtClean="0">
                <a:solidFill>
                  <a:schemeClr val="tx2">
                    <a:lumMod val="75000"/>
                  </a:schemeClr>
                </a:solidFill>
              </a:rPr>
              <a:t>W10 (92% du parc)</a:t>
            </a:r>
            <a:endParaRPr lang="fr-FR" sz="2200" kern="0" dirty="0">
              <a:solidFill>
                <a:schemeClr val="tx2">
                  <a:lumMod val="75000"/>
                </a:schemeClr>
              </a:solidFill>
            </a:endParaRPr>
          </a:p>
          <a:p>
            <a:pPr lvl="1" algn="just">
              <a:buFont typeface="Wingdings" panose="05000000000000000000" pitchFamily="2" charset="2"/>
              <a:buChar char="ü"/>
              <a:defRPr/>
            </a:pPr>
            <a:r>
              <a:rPr lang="fr-FR" sz="2200" kern="0" dirty="0">
                <a:solidFill>
                  <a:schemeClr val="tx2">
                    <a:lumMod val="75000"/>
                  </a:schemeClr>
                </a:solidFill>
              </a:rPr>
              <a:t>… </a:t>
            </a:r>
            <a:endParaRPr lang="fr-FR" sz="2200" kern="0" dirty="0" smtClean="0">
              <a:solidFill>
                <a:schemeClr val="tx2">
                  <a:lumMod val="75000"/>
                </a:schemeClr>
              </a:solidFill>
            </a:endParaRPr>
          </a:p>
          <a:p>
            <a:pPr lvl="1" algn="just">
              <a:buFont typeface="Wingdings" panose="05000000000000000000" pitchFamily="2" charset="2"/>
              <a:buChar char="ü"/>
              <a:defRPr/>
            </a:pPr>
            <a:endParaRPr lang="fr-FR" sz="1900" kern="0" dirty="0" smtClean="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
        <p:nvSpPr>
          <p:cNvPr id="2" name="Rectangle 1"/>
          <p:cNvSpPr/>
          <p:nvPr/>
        </p:nvSpPr>
        <p:spPr>
          <a:xfrm>
            <a:off x="1977349" y="16553"/>
            <a:ext cx="6590330" cy="584775"/>
          </a:xfrm>
          <a:prstGeom prst="rect">
            <a:avLst/>
          </a:prstGeom>
        </p:spPr>
        <p:txBody>
          <a:bodyPr wrap="none">
            <a:spAutoFit/>
          </a:bodyPr>
          <a:lstStyle/>
          <a:p>
            <a:r>
              <a:rPr lang="fr-FR" sz="3200" b="1" dirty="0" smtClean="0">
                <a:solidFill>
                  <a:schemeClr val="accent5">
                    <a:lumMod val="75000"/>
                  </a:schemeClr>
                </a:solidFill>
              </a:rPr>
              <a:t>2. Politique de prévention des risques</a:t>
            </a:r>
            <a:endParaRPr lang="fr-FR" sz="3200" dirty="0"/>
          </a:p>
        </p:txBody>
      </p:sp>
    </p:spTree>
    <p:extLst>
      <p:ext uri="{BB962C8B-B14F-4D97-AF65-F5344CB8AC3E}">
        <p14:creationId xmlns:p14="http://schemas.microsoft.com/office/powerpoint/2010/main" val="286191396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43434" y="116959"/>
            <a:ext cx="9857815" cy="6615538"/>
          </a:xfrm>
        </p:spPr>
        <p:txBody>
          <a:bodyPr>
            <a:noAutofit/>
          </a:bodyPr>
          <a:lstStyle/>
          <a:p>
            <a:pPr algn="just">
              <a:lnSpc>
                <a:spcPct val="100000"/>
              </a:lnSpc>
              <a:defRPr/>
            </a:pPr>
            <a:r>
              <a:rPr lang="fr-FR" sz="3200" b="1" kern="0" dirty="0" smtClean="0">
                <a:solidFill>
                  <a:schemeClr val="tx2">
                    <a:lumMod val="75000"/>
                  </a:schemeClr>
                </a:solidFill>
              </a:rPr>
              <a:t>Démarche qualité (exigences </a:t>
            </a:r>
            <a:r>
              <a:rPr lang="fr-FR" sz="3200" b="1" kern="0" dirty="0" smtClean="0">
                <a:solidFill>
                  <a:schemeClr val="tx2">
                    <a:lumMod val="75000"/>
                  </a:schemeClr>
                </a:solidFill>
              </a:rPr>
              <a:t>et </a:t>
            </a:r>
            <a:r>
              <a:rPr lang="fr-FR" sz="3200" b="1" kern="0" dirty="0" smtClean="0">
                <a:solidFill>
                  <a:schemeClr val="tx2">
                    <a:lumMod val="75000"/>
                  </a:schemeClr>
                </a:solidFill>
              </a:rPr>
              <a:t>recommandations)</a:t>
            </a:r>
            <a:r>
              <a:rPr lang="fr-FR" sz="3200" kern="0" dirty="0" smtClean="0">
                <a:solidFill>
                  <a:schemeClr val="tx2">
                    <a:lumMod val="75000"/>
                  </a:schemeClr>
                </a:solidFill>
              </a:rPr>
              <a:t> </a:t>
            </a:r>
            <a:endParaRPr lang="fr-FR" sz="3200" kern="0" dirty="0" smtClean="0">
              <a:solidFill>
                <a:schemeClr val="tx2">
                  <a:lumMod val="75000"/>
                </a:schemeClr>
              </a:solidFill>
            </a:endParaRPr>
          </a:p>
          <a:p>
            <a:pPr lvl="1" algn="just">
              <a:buFont typeface="Wingdings" panose="05000000000000000000" pitchFamily="2" charset="2"/>
              <a:buChar char="ü"/>
              <a:defRPr/>
            </a:pPr>
            <a:r>
              <a:rPr lang="fr-FR" b="1" kern="0" dirty="0" smtClean="0">
                <a:solidFill>
                  <a:schemeClr val="tx2">
                    <a:lumMod val="75000"/>
                  </a:schemeClr>
                </a:solidFill>
              </a:rPr>
              <a:t>Prérequis </a:t>
            </a:r>
            <a:r>
              <a:rPr lang="fr-FR" b="1" kern="0" dirty="0" err="1" smtClean="0">
                <a:solidFill>
                  <a:schemeClr val="tx2">
                    <a:lumMod val="75000"/>
                  </a:schemeClr>
                </a:solidFill>
              </a:rPr>
              <a:t>Hop’EN</a:t>
            </a:r>
            <a:r>
              <a:rPr lang="fr-FR" b="1" kern="0" dirty="0" smtClean="0">
                <a:solidFill>
                  <a:schemeClr val="tx2">
                    <a:lumMod val="75000"/>
                  </a:schemeClr>
                </a:solidFill>
              </a:rPr>
              <a:t> </a:t>
            </a:r>
            <a:endParaRPr lang="fr-FR" sz="2000" kern="0" dirty="0" smtClean="0">
              <a:solidFill>
                <a:schemeClr val="tx2">
                  <a:lumMod val="75000"/>
                </a:schemeClr>
              </a:solidFill>
            </a:endParaRPr>
          </a:p>
          <a:p>
            <a:pPr lvl="2" algn="just">
              <a:buFont typeface="Wingdings" panose="05000000000000000000" pitchFamily="2" charset="2"/>
              <a:buChar char="§"/>
              <a:defRPr/>
            </a:pPr>
            <a:r>
              <a:rPr lang="fr-FR" sz="1800" kern="0" dirty="0" smtClean="0">
                <a:solidFill>
                  <a:schemeClr val="tx2">
                    <a:lumMod val="75000"/>
                  </a:schemeClr>
                </a:solidFill>
              </a:rPr>
              <a:t>P1.1: Cartographie applicative et description précise des interfaces</a:t>
            </a:r>
          </a:p>
          <a:p>
            <a:pPr lvl="2" algn="just">
              <a:lnSpc>
                <a:spcPct val="100000"/>
              </a:lnSpc>
              <a:buFont typeface="Wingdings" panose="05000000000000000000" pitchFamily="2" charset="2"/>
              <a:buChar char="§"/>
              <a:defRPr/>
            </a:pPr>
            <a:r>
              <a:rPr lang="fr-FR" sz="1800" kern="0" dirty="0">
                <a:solidFill>
                  <a:schemeClr val="tx2">
                    <a:lumMod val="75000"/>
                  </a:schemeClr>
                </a:solidFill>
              </a:rPr>
              <a:t>P 2.1: Rédaction d’un Plan de reprise d’activité (PRA) + Rédaction de procédures </a:t>
            </a:r>
            <a:r>
              <a:rPr lang="fr-FR" sz="1800" kern="0" dirty="0" smtClean="0">
                <a:solidFill>
                  <a:schemeClr val="tx2">
                    <a:lumMod val="75000"/>
                  </a:schemeClr>
                </a:solidFill>
              </a:rPr>
              <a:t> </a:t>
            </a:r>
            <a:r>
              <a:rPr lang="fr-FR" sz="1800" kern="0" dirty="0">
                <a:solidFill>
                  <a:schemeClr val="tx2">
                    <a:lumMod val="75000"/>
                  </a:schemeClr>
                </a:solidFill>
              </a:rPr>
              <a:t>assurant un fonctionnement dégradé du système d'information au cœur du processus de soins en cas de panne. </a:t>
            </a:r>
          </a:p>
          <a:p>
            <a:pPr lvl="2" algn="just">
              <a:lnSpc>
                <a:spcPct val="100000"/>
              </a:lnSpc>
              <a:buFont typeface="Wingdings" panose="05000000000000000000" pitchFamily="2" charset="2"/>
              <a:buChar char="§"/>
              <a:defRPr/>
            </a:pPr>
            <a:r>
              <a:rPr lang="fr-FR" sz="1800" kern="0" dirty="0" smtClean="0">
                <a:solidFill>
                  <a:schemeClr val="tx2">
                    <a:lumMod val="75000"/>
                  </a:schemeClr>
                </a:solidFill>
              </a:rPr>
              <a:t>P 2.4</a:t>
            </a:r>
            <a:r>
              <a:rPr lang="fr-FR" sz="1800" kern="0" dirty="0">
                <a:solidFill>
                  <a:schemeClr val="tx2">
                    <a:lumMod val="75000"/>
                  </a:schemeClr>
                </a:solidFill>
              </a:rPr>
              <a:t>: Rédaction d’une Politique de sécurité (PSSI), d’une analyse des risques et d’une procédure de remontée des incidents de sécurité</a:t>
            </a:r>
          </a:p>
          <a:p>
            <a:pPr lvl="2" algn="just">
              <a:lnSpc>
                <a:spcPct val="100000"/>
              </a:lnSpc>
              <a:buFont typeface="Wingdings" panose="05000000000000000000" pitchFamily="2" charset="2"/>
              <a:buChar char="§"/>
              <a:defRPr/>
            </a:pPr>
            <a:r>
              <a:rPr lang="fr-FR" sz="1800" kern="0" dirty="0">
                <a:solidFill>
                  <a:schemeClr val="tx2">
                    <a:lumMod val="75000"/>
                  </a:schemeClr>
                </a:solidFill>
              </a:rPr>
              <a:t>P 2. 5: Audit de vulnérabilité externe ayant permis d’arrêter un plan d’actions</a:t>
            </a:r>
          </a:p>
          <a:p>
            <a:pPr lvl="2" algn="just">
              <a:lnSpc>
                <a:spcPct val="100000"/>
              </a:lnSpc>
              <a:buFont typeface="Wingdings" panose="05000000000000000000" pitchFamily="2" charset="2"/>
              <a:buChar char="§"/>
              <a:defRPr/>
            </a:pPr>
            <a:r>
              <a:rPr lang="fr-FR" sz="1800" kern="0" dirty="0">
                <a:solidFill>
                  <a:schemeClr val="tx2">
                    <a:lumMod val="75000"/>
                  </a:schemeClr>
                </a:solidFill>
              </a:rPr>
              <a:t>P 3.2: Diffusion d’une Charte d’accès et d’usage du SIH </a:t>
            </a:r>
          </a:p>
          <a:p>
            <a:pPr lvl="2" algn="just">
              <a:lnSpc>
                <a:spcPct val="100000"/>
              </a:lnSpc>
              <a:buFont typeface="Wingdings" panose="05000000000000000000" pitchFamily="2" charset="2"/>
              <a:buChar char="§"/>
              <a:defRPr/>
            </a:pPr>
            <a:r>
              <a:rPr lang="fr-FR" sz="1800" kern="0" dirty="0">
                <a:solidFill>
                  <a:schemeClr val="tx2">
                    <a:lumMod val="75000"/>
                  </a:schemeClr>
                </a:solidFill>
              </a:rPr>
              <a:t>P 3.6: Structuration de la fonction de </a:t>
            </a:r>
            <a:r>
              <a:rPr lang="fr-FR" sz="1800" kern="0" dirty="0" smtClean="0">
                <a:solidFill>
                  <a:schemeClr val="tx2">
                    <a:lumMod val="75000"/>
                  </a:schemeClr>
                </a:solidFill>
              </a:rPr>
              <a:t>DPO</a:t>
            </a:r>
          </a:p>
          <a:p>
            <a:pPr marL="914400" lvl="2" indent="0" algn="just">
              <a:lnSpc>
                <a:spcPct val="100000"/>
              </a:lnSpc>
              <a:buNone/>
              <a:defRPr/>
            </a:pPr>
            <a:endParaRPr lang="fr-FR" sz="1800" kern="0" dirty="0">
              <a:solidFill>
                <a:schemeClr val="tx2">
                  <a:lumMod val="75000"/>
                </a:schemeClr>
              </a:solidFill>
            </a:endParaRPr>
          </a:p>
          <a:p>
            <a:pPr lvl="1" algn="just">
              <a:buFont typeface="Wingdings" panose="05000000000000000000" pitchFamily="2" charset="2"/>
              <a:buChar char="ü"/>
              <a:defRPr/>
            </a:pPr>
            <a:r>
              <a:rPr lang="fr-FR" b="1" kern="0" dirty="0">
                <a:solidFill>
                  <a:schemeClr val="tx2">
                    <a:lumMod val="75000"/>
                  </a:schemeClr>
                </a:solidFill>
              </a:rPr>
              <a:t>COFRAC </a:t>
            </a:r>
            <a:r>
              <a:rPr lang="fr-FR" sz="2000" kern="0" dirty="0" smtClean="0">
                <a:solidFill>
                  <a:schemeClr val="tx2">
                    <a:lumMod val="75000"/>
                  </a:schemeClr>
                </a:solidFill>
              </a:rPr>
              <a:t>pour le laboratoire de biologie médicale (SH </a:t>
            </a:r>
            <a:r>
              <a:rPr lang="fr-FR" sz="2000" kern="0" dirty="0">
                <a:solidFill>
                  <a:schemeClr val="tx2">
                    <a:lumMod val="75000"/>
                  </a:schemeClr>
                </a:solidFill>
              </a:rPr>
              <a:t>GTA </a:t>
            </a:r>
            <a:r>
              <a:rPr lang="fr-FR" sz="2000" kern="0" dirty="0" smtClean="0">
                <a:solidFill>
                  <a:schemeClr val="tx2">
                    <a:lumMod val="75000"/>
                  </a:schemeClr>
                </a:solidFill>
              </a:rPr>
              <a:t>2</a:t>
            </a:r>
            <a:r>
              <a:rPr lang="fr-FR" sz="2000" kern="0" dirty="0">
                <a:solidFill>
                  <a:schemeClr val="tx2">
                    <a:lumMod val="75000"/>
                  </a:schemeClr>
                </a:solidFill>
              </a:rPr>
              <a:t>): sécurité des locaux, redondance des serveurs, antivirus</a:t>
            </a:r>
            <a:r>
              <a:rPr lang="fr-FR" sz="2000" kern="0" dirty="0" smtClean="0">
                <a:solidFill>
                  <a:schemeClr val="tx2">
                    <a:lumMod val="75000"/>
                  </a:schemeClr>
                </a:solidFill>
              </a:rPr>
              <a:t>…</a:t>
            </a:r>
          </a:p>
          <a:p>
            <a:pPr marL="457200" lvl="1" indent="0" algn="just">
              <a:buNone/>
              <a:defRPr/>
            </a:pPr>
            <a:endParaRPr lang="fr-FR" sz="2000" kern="0" dirty="0" smtClean="0">
              <a:solidFill>
                <a:schemeClr val="tx2">
                  <a:lumMod val="75000"/>
                </a:schemeClr>
              </a:solidFill>
            </a:endParaRPr>
          </a:p>
          <a:p>
            <a:pPr lvl="1" algn="just">
              <a:buFont typeface="Wingdings" panose="05000000000000000000" pitchFamily="2" charset="2"/>
              <a:buChar char="ü"/>
              <a:defRPr/>
            </a:pPr>
            <a:r>
              <a:rPr lang="fr-FR" b="1" kern="0" dirty="0">
                <a:solidFill>
                  <a:schemeClr val="tx2">
                    <a:lumMod val="75000"/>
                  </a:schemeClr>
                </a:solidFill>
              </a:rPr>
              <a:t>Manuel de certification HAS V 2014 </a:t>
            </a:r>
            <a:r>
              <a:rPr lang="fr-FR" sz="2000" kern="0" dirty="0" smtClean="0">
                <a:solidFill>
                  <a:schemeClr val="tx2">
                    <a:lumMod val="75000"/>
                  </a:schemeClr>
                </a:solidFill>
              </a:rPr>
              <a:t>(référence 5) : Schéma directeur du SI, formation continue</a:t>
            </a:r>
          </a:p>
          <a:p>
            <a:pPr lvl="2" algn="just">
              <a:buBlip>
                <a:blip r:embed="rId3"/>
              </a:buBlip>
              <a:defRPr/>
            </a:pPr>
            <a:r>
              <a:rPr lang="fr-FR" kern="0" dirty="0" smtClean="0">
                <a:solidFill>
                  <a:schemeClr val="accent2"/>
                </a:solidFill>
              </a:rPr>
              <a:t>Anticiper autant que possible la concertation interne et la production documentaire</a:t>
            </a:r>
          </a:p>
          <a:p>
            <a:pPr lvl="1" algn="just">
              <a:buFont typeface="Wingdings" panose="05000000000000000000" pitchFamily="2" charset="2"/>
              <a:buChar char="ü"/>
              <a:defRPr/>
            </a:pPr>
            <a:endParaRPr lang="fr-FR" sz="2000" kern="0" dirty="0">
              <a:solidFill>
                <a:schemeClr val="tx2">
                  <a:lumMod val="75000"/>
                </a:schemeClr>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113930210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43434" y="116959"/>
            <a:ext cx="9857815" cy="6615538"/>
          </a:xfrm>
        </p:spPr>
        <p:txBody>
          <a:bodyPr>
            <a:normAutofit/>
          </a:bodyPr>
          <a:lstStyle/>
          <a:p>
            <a:pPr algn="just">
              <a:lnSpc>
                <a:spcPct val="100000"/>
              </a:lnSpc>
              <a:defRPr/>
            </a:pPr>
            <a:r>
              <a:rPr lang="fr-FR" sz="3000" b="1" kern="0" dirty="0" smtClean="0">
                <a:solidFill>
                  <a:schemeClr val="tx2">
                    <a:lumMod val="75000"/>
                  </a:schemeClr>
                </a:solidFill>
              </a:rPr>
              <a:t>Sensibilisation </a:t>
            </a:r>
            <a:r>
              <a:rPr lang="fr-FR" sz="3000" b="1" kern="0" dirty="0">
                <a:solidFill>
                  <a:schemeClr val="tx2">
                    <a:lumMod val="75000"/>
                  </a:schemeClr>
                </a:solidFill>
              </a:rPr>
              <a:t>des clients internes </a:t>
            </a:r>
          </a:p>
          <a:p>
            <a:pPr lvl="1" algn="just">
              <a:buFont typeface="Wingdings" panose="05000000000000000000" pitchFamily="2" charset="2"/>
              <a:buChar char="ü"/>
              <a:defRPr/>
            </a:pPr>
            <a:r>
              <a:rPr lang="fr-FR" sz="2800" kern="0" dirty="0" smtClean="0">
                <a:solidFill>
                  <a:schemeClr val="tx2">
                    <a:lumMod val="75000"/>
                  </a:schemeClr>
                </a:solidFill>
              </a:rPr>
              <a:t>Actions plusieurs fois par an et en particulier lorsque nous avions eu connaissance d’une cyberattaque dans un autre établissement: </a:t>
            </a:r>
          </a:p>
          <a:p>
            <a:pPr lvl="2" algn="just">
              <a:buFont typeface="Wingdings" panose="05000000000000000000" pitchFamily="2" charset="2"/>
              <a:buChar char="q"/>
              <a:defRPr/>
            </a:pPr>
            <a:r>
              <a:rPr lang="fr-FR" kern="0" dirty="0" smtClean="0">
                <a:solidFill>
                  <a:schemeClr val="tx2">
                    <a:lumMod val="75000"/>
                  </a:schemeClr>
                </a:solidFill>
              </a:rPr>
              <a:t>interventions en journée d’accueil des nouveaux arrivants, </a:t>
            </a:r>
          </a:p>
          <a:p>
            <a:pPr lvl="2" algn="just">
              <a:buFont typeface="Wingdings" panose="05000000000000000000" pitchFamily="2" charset="2"/>
              <a:buChar char="q"/>
              <a:defRPr/>
            </a:pPr>
            <a:r>
              <a:rPr lang="fr-FR" kern="0" dirty="0" smtClean="0">
                <a:solidFill>
                  <a:schemeClr val="tx2">
                    <a:lumMod val="75000"/>
                  </a:schemeClr>
                </a:solidFill>
              </a:rPr>
              <a:t>notes d’informations</a:t>
            </a:r>
          </a:p>
          <a:p>
            <a:pPr lvl="2" algn="just">
              <a:buFont typeface="Wingdings" panose="05000000000000000000" pitchFamily="2" charset="2"/>
              <a:buChar char="q"/>
              <a:defRPr/>
            </a:pPr>
            <a:r>
              <a:rPr lang="fr-FR" kern="0" dirty="0" smtClean="0">
                <a:solidFill>
                  <a:schemeClr val="tx2">
                    <a:lumMod val="75000"/>
                  </a:schemeClr>
                </a:solidFill>
              </a:rPr>
              <a:t>courriels</a:t>
            </a:r>
          </a:p>
          <a:p>
            <a:pPr lvl="2" algn="just">
              <a:buFont typeface="Wingdings" panose="05000000000000000000" pitchFamily="2" charset="2"/>
              <a:buChar char="q"/>
              <a:defRPr/>
            </a:pPr>
            <a:r>
              <a:rPr lang="fr-FR" kern="0" dirty="0" smtClean="0">
                <a:solidFill>
                  <a:schemeClr val="tx2">
                    <a:lumMod val="75000"/>
                  </a:schemeClr>
                </a:solidFill>
              </a:rPr>
              <a:t>journal </a:t>
            </a:r>
            <a:r>
              <a:rPr lang="fr-FR" kern="0" dirty="0">
                <a:solidFill>
                  <a:schemeClr val="tx2">
                    <a:lumMod val="75000"/>
                  </a:schemeClr>
                </a:solidFill>
              </a:rPr>
              <a:t>interne annexé au bulletin de </a:t>
            </a:r>
            <a:r>
              <a:rPr lang="fr-FR" kern="0" dirty="0" smtClean="0">
                <a:solidFill>
                  <a:schemeClr val="tx2">
                    <a:lumMod val="75000"/>
                  </a:schemeClr>
                </a:solidFill>
              </a:rPr>
              <a:t>salaire (</a:t>
            </a:r>
            <a:r>
              <a:rPr lang="fr-FR" i="1" kern="0" dirty="0" smtClean="0">
                <a:solidFill>
                  <a:schemeClr val="tx2">
                    <a:lumMod val="75000"/>
                  </a:schemeClr>
                </a:solidFill>
              </a:rPr>
              <a:t>ça n’arrive pas qu’aux autres…)</a:t>
            </a: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3" name="Image 2"/>
          <p:cNvPicPr>
            <a:picLocks noChangeAspect="1"/>
          </p:cNvPicPr>
          <p:nvPr/>
        </p:nvPicPr>
        <p:blipFill>
          <a:blip r:embed="rId4"/>
          <a:stretch>
            <a:fillRect/>
          </a:stretch>
        </p:blipFill>
        <p:spPr>
          <a:xfrm>
            <a:off x="143433" y="3251324"/>
            <a:ext cx="2391554" cy="3481173"/>
          </a:xfrm>
          <a:prstGeom prst="rect">
            <a:avLst/>
          </a:prstGeom>
          <a:ln>
            <a:solidFill>
              <a:schemeClr val="tx1"/>
            </a:solidFill>
          </a:ln>
        </p:spPr>
      </p:pic>
      <p:pic>
        <p:nvPicPr>
          <p:cNvPr id="2" name="Image 1"/>
          <p:cNvPicPr>
            <a:picLocks noChangeAspect="1"/>
          </p:cNvPicPr>
          <p:nvPr/>
        </p:nvPicPr>
        <p:blipFill>
          <a:blip r:embed="rId5"/>
          <a:stretch>
            <a:fillRect/>
          </a:stretch>
        </p:blipFill>
        <p:spPr>
          <a:xfrm>
            <a:off x="8380883" y="3895896"/>
            <a:ext cx="3747269" cy="2953560"/>
          </a:xfrm>
          <a:prstGeom prst="rect">
            <a:avLst/>
          </a:prstGeom>
          <a:ln>
            <a:solidFill>
              <a:schemeClr val="tx1"/>
            </a:solidFill>
          </a:ln>
        </p:spPr>
      </p:pic>
      <p:pic>
        <p:nvPicPr>
          <p:cNvPr id="4" name="Image 3"/>
          <p:cNvPicPr>
            <a:picLocks noChangeAspect="1"/>
          </p:cNvPicPr>
          <p:nvPr/>
        </p:nvPicPr>
        <p:blipFill>
          <a:blip r:embed="rId6"/>
          <a:stretch>
            <a:fillRect/>
          </a:stretch>
        </p:blipFill>
        <p:spPr>
          <a:xfrm>
            <a:off x="2632433" y="3713006"/>
            <a:ext cx="7208480" cy="2093815"/>
          </a:xfrm>
          <a:prstGeom prst="rect">
            <a:avLst/>
          </a:prstGeom>
          <a:ln>
            <a:solidFill>
              <a:schemeClr val="tx1"/>
            </a:solidFill>
          </a:ln>
        </p:spPr>
      </p:pic>
    </p:spTree>
    <p:extLst>
      <p:ext uri="{BB962C8B-B14F-4D97-AF65-F5344CB8AC3E}">
        <p14:creationId xmlns:p14="http://schemas.microsoft.com/office/powerpoint/2010/main" val="277385417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0" y="-179526"/>
            <a:ext cx="9840913" cy="1008062"/>
          </a:xfrm>
        </p:spPr>
        <p:txBody>
          <a:bodyPr>
            <a:normAutofit/>
          </a:bodyPr>
          <a:lstStyle/>
          <a:p>
            <a:pPr algn="ctr" defTabSz="685800">
              <a:defRPr/>
            </a:pPr>
            <a:r>
              <a:rPr lang="fr-FR" sz="3200" b="1" dirty="0" smtClean="0">
                <a:solidFill>
                  <a:schemeClr val="accent5">
                    <a:lumMod val="75000"/>
                  </a:schemeClr>
                </a:solidFill>
                <a:latin typeface="Calibri" panose="020F0502020204030204"/>
              </a:rPr>
              <a:t>3. Cyberattaque </a:t>
            </a:r>
            <a:r>
              <a:rPr lang="fr-FR" sz="3200" b="1" dirty="0" smtClean="0">
                <a:solidFill>
                  <a:schemeClr val="accent5">
                    <a:lumMod val="75000"/>
                  </a:schemeClr>
                </a:solidFill>
                <a:latin typeface="Calibri" panose="020F0502020204030204"/>
              </a:rPr>
              <a:t>subie </a:t>
            </a:r>
            <a:r>
              <a:rPr lang="fr-FR" sz="3200" b="1" dirty="0" smtClean="0">
                <a:solidFill>
                  <a:schemeClr val="accent5">
                    <a:lumMod val="75000"/>
                  </a:schemeClr>
                </a:solidFill>
                <a:latin typeface="Calibri" panose="020F0502020204030204"/>
              </a:rPr>
              <a:t>en </a:t>
            </a:r>
            <a:r>
              <a:rPr lang="fr-FR" sz="3200" b="1" dirty="0" smtClean="0">
                <a:solidFill>
                  <a:schemeClr val="accent5">
                    <a:lumMod val="75000"/>
                  </a:schemeClr>
                </a:solidFill>
                <a:latin typeface="Calibri" panose="020F0502020204030204"/>
              </a:rPr>
              <a:t>plein été </a:t>
            </a:r>
            <a:endParaRPr lang="fr-FR" sz="3200" kern="0" dirty="0">
              <a:solidFill>
                <a:schemeClr val="tx2">
                  <a:lumMod val="75000"/>
                </a:schemeClr>
              </a:solidFill>
              <a:latin typeface="+mn-lt"/>
              <a:ea typeface="+mn-ea"/>
              <a:cs typeface="+mn-cs"/>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pic>
        <p:nvPicPr>
          <p:cNvPr id="6" name="Image 5"/>
          <p:cNvPicPr>
            <a:picLocks noChangeAspect="1"/>
          </p:cNvPicPr>
          <p:nvPr/>
        </p:nvPicPr>
        <p:blipFill>
          <a:blip r:embed="rId4"/>
          <a:stretch>
            <a:fillRect/>
          </a:stretch>
        </p:blipFill>
        <p:spPr>
          <a:xfrm>
            <a:off x="7610764" y="4467724"/>
            <a:ext cx="4581236" cy="2377291"/>
          </a:xfrm>
          <a:prstGeom prst="rect">
            <a:avLst/>
          </a:prstGeom>
        </p:spPr>
      </p:pic>
      <p:sp>
        <p:nvSpPr>
          <p:cNvPr id="7" name="Espace réservé du contenu 2"/>
          <p:cNvSpPr txBox="1">
            <a:spLocks/>
          </p:cNvSpPr>
          <p:nvPr/>
        </p:nvSpPr>
        <p:spPr>
          <a:xfrm>
            <a:off x="53849" y="828536"/>
            <a:ext cx="9947401" cy="42211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charset="0"/>
              <a:buChar char="•"/>
              <a:defRPr/>
            </a:pPr>
            <a:r>
              <a:rPr lang="fr-FR" b="1" kern="0" dirty="0" smtClean="0">
                <a:solidFill>
                  <a:schemeClr val="tx2">
                    <a:lumMod val="75000"/>
                  </a:schemeClr>
                </a:solidFill>
              </a:rPr>
              <a:t>Circonstances de la découverte</a:t>
            </a:r>
          </a:p>
          <a:p>
            <a:pPr lvl="1" algn="just">
              <a:buFont typeface="Wingdings" panose="05000000000000000000" pitchFamily="2" charset="2"/>
              <a:buChar char="ü"/>
              <a:defRPr/>
            </a:pPr>
            <a:r>
              <a:rPr lang="fr-FR" sz="2200" kern="0" dirty="0" smtClean="0">
                <a:solidFill>
                  <a:schemeClr val="tx2">
                    <a:lumMod val="75000"/>
                  </a:schemeClr>
                </a:solidFill>
              </a:rPr>
              <a:t>Nuit de Dimanche au Lundi 2 août (3 h du matin) : appel de l’astreinte informatique suite à une panne du logiciel du laboratoire </a:t>
            </a:r>
          </a:p>
          <a:p>
            <a:pPr lvl="1" algn="just">
              <a:buFont typeface="Wingdings" panose="05000000000000000000" pitchFamily="2" charset="2"/>
              <a:buChar char="ü"/>
              <a:defRPr/>
            </a:pPr>
            <a:r>
              <a:rPr lang="fr-FR" sz="2200" kern="0" dirty="0" smtClean="0">
                <a:solidFill>
                  <a:schemeClr val="tx2">
                    <a:lumMod val="75000"/>
                  </a:schemeClr>
                </a:solidFill>
                <a:sym typeface="Wingdings" panose="05000000000000000000" pitchFamily="2" charset="2"/>
              </a:rPr>
              <a:t>Constat </a:t>
            </a:r>
            <a:r>
              <a:rPr lang="fr-FR" sz="2200" kern="0" dirty="0" smtClean="0">
                <a:solidFill>
                  <a:schemeClr val="tx2">
                    <a:lumMod val="75000"/>
                  </a:schemeClr>
                </a:solidFill>
                <a:sym typeface="Wingdings" panose="05000000000000000000" pitchFamily="2" charset="2"/>
              </a:rPr>
              <a:t>que plusieurs fichiers sont renommés </a:t>
            </a:r>
            <a:r>
              <a:rPr lang="fr-FR" sz="2200" i="1" kern="0" dirty="0" smtClean="0">
                <a:solidFill>
                  <a:schemeClr val="tx2">
                    <a:lumMod val="75000"/>
                  </a:schemeClr>
                </a:solidFill>
                <a:sym typeface="Wingdings" panose="05000000000000000000" pitchFamily="2" charset="2"/>
              </a:rPr>
              <a:t>« !!! ALL YOUR FILES ARE ENCRYPTED!!! Zeppelin »</a:t>
            </a:r>
          </a:p>
          <a:p>
            <a:pPr marL="457200" lvl="1" indent="0" algn="just">
              <a:buNone/>
              <a:defRPr/>
            </a:pPr>
            <a:endParaRPr lang="fr-FR" sz="2000" i="1" kern="0" dirty="0" smtClean="0">
              <a:solidFill>
                <a:schemeClr val="tx2">
                  <a:lumMod val="75000"/>
                </a:schemeClr>
              </a:solidFill>
              <a:sym typeface="Wingdings" panose="05000000000000000000" pitchFamily="2" charset="2"/>
            </a:endParaRPr>
          </a:p>
          <a:p>
            <a:pPr algn="just">
              <a:defRPr/>
            </a:pPr>
            <a:r>
              <a:rPr lang="fr-FR" b="1" kern="0" dirty="0">
                <a:solidFill>
                  <a:schemeClr val="tx2">
                    <a:lumMod val="75000"/>
                  </a:schemeClr>
                </a:solidFill>
                <a:sym typeface="Wingdings" panose="05000000000000000000" pitchFamily="2" charset="2"/>
              </a:rPr>
              <a:t>Actions immédiates</a:t>
            </a:r>
          </a:p>
          <a:p>
            <a:pPr lvl="1" algn="just">
              <a:buFont typeface="Wingdings" panose="05000000000000000000" pitchFamily="2" charset="2"/>
              <a:buChar char="ü"/>
              <a:defRPr/>
            </a:pPr>
            <a:r>
              <a:rPr lang="fr-FR" sz="2200" kern="0" dirty="0" smtClean="0">
                <a:solidFill>
                  <a:schemeClr val="tx2">
                    <a:lumMod val="75000"/>
                  </a:schemeClr>
                </a:solidFill>
              </a:rPr>
              <a:t>Isoler </a:t>
            </a:r>
            <a:r>
              <a:rPr lang="fr-FR" sz="2200" kern="0" dirty="0">
                <a:solidFill>
                  <a:schemeClr val="tx2">
                    <a:lumMod val="75000"/>
                  </a:schemeClr>
                </a:solidFill>
              </a:rPr>
              <a:t>immédiatement le SIH pour limiter la propagation (cœur de réseau, internet, sauvegarde, </a:t>
            </a:r>
            <a:r>
              <a:rPr lang="fr-FR" sz="2200" kern="0" dirty="0" smtClean="0">
                <a:solidFill>
                  <a:schemeClr val="tx2">
                    <a:lumMod val="75000"/>
                  </a:schemeClr>
                </a:solidFill>
              </a:rPr>
              <a:t>liens </a:t>
            </a:r>
            <a:r>
              <a:rPr lang="fr-FR" sz="2200" kern="0" dirty="0">
                <a:solidFill>
                  <a:schemeClr val="tx2">
                    <a:lumMod val="75000"/>
                  </a:schemeClr>
                </a:solidFill>
              </a:rPr>
              <a:t>fibres vers les autres établissements et structures</a:t>
            </a:r>
            <a:r>
              <a:rPr lang="fr-FR" sz="2200" kern="0" dirty="0" smtClean="0">
                <a:solidFill>
                  <a:schemeClr val="tx2">
                    <a:lumMod val="75000"/>
                  </a:schemeClr>
                </a:solidFill>
              </a:rPr>
              <a:t>…) puis Alerte </a:t>
            </a:r>
            <a:r>
              <a:rPr lang="fr-FR" sz="2200" kern="0" dirty="0">
                <a:solidFill>
                  <a:schemeClr val="tx2">
                    <a:lumMod val="75000"/>
                  </a:schemeClr>
                </a:solidFill>
              </a:rPr>
              <a:t>(</a:t>
            </a:r>
            <a:r>
              <a:rPr lang="fr-FR" sz="2200" kern="0" dirty="0" smtClean="0">
                <a:solidFill>
                  <a:schemeClr val="tx2">
                    <a:lumMod val="75000"/>
                  </a:schemeClr>
                </a:solidFill>
              </a:rPr>
              <a:t>administrateur </a:t>
            </a:r>
            <a:r>
              <a:rPr lang="fr-FR" sz="2200" kern="0" dirty="0">
                <a:solidFill>
                  <a:schemeClr val="tx2">
                    <a:lumMod val="75000"/>
                  </a:schemeClr>
                </a:solidFill>
              </a:rPr>
              <a:t>de garde à </a:t>
            </a:r>
            <a:r>
              <a:rPr lang="fr-FR" sz="2200" kern="0" dirty="0" smtClean="0">
                <a:solidFill>
                  <a:schemeClr val="tx2">
                    <a:lumMod val="75000"/>
                  </a:schemeClr>
                </a:solidFill>
              </a:rPr>
              <a:t>5 h </a:t>
            </a:r>
            <a:r>
              <a:rPr lang="fr-FR" sz="2200" kern="0" dirty="0">
                <a:solidFill>
                  <a:schemeClr val="tx2">
                    <a:lumMod val="75000"/>
                  </a:schemeClr>
                </a:solidFill>
              </a:rPr>
              <a:t>et </a:t>
            </a:r>
            <a:r>
              <a:rPr lang="fr-FR" sz="2200" kern="0" dirty="0" smtClean="0">
                <a:solidFill>
                  <a:schemeClr val="tx2">
                    <a:lumMod val="75000"/>
                  </a:schemeClr>
                </a:solidFill>
              </a:rPr>
              <a:t> </a:t>
            </a:r>
            <a:r>
              <a:rPr lang="fr-FR" sz="2200" kern="0" dirty="0">
                <a:solidFill>
                  <a:schemeClr val="tx2">
                    <a:lumMod val="75000"/>
                  </a:schemeClr>
                </a:solidFill>
              </a:rPr>
              <a:t>DSI à </a:t>
            </a:r>
            <a:r>
              <a:rPr lang="fr-FR" sz="2200" kern="0" dirty="0" smtClean="0">
                <a:solidFill>
                  <a:schemeClr val="tx2">
                    <a:lumMod val="75000"/>
                  </a:schemeClr>
                </a:solidFill>
              </a:rPr>
              <a:t>7 h)</a:t>
            </a:r>
          </a:p>
          <a:p>
            <a:pPr lvl="1" algn="just">
              <a:buFont typeface="Wingdings" panose="05000000000000000000" pitchFamily="2" charset="2"/>
              <a:buChar char="ü"/>
              <a:defRPr/>
            </a:pPr>
            <a:r>
              <a:rPr lang="fr-FR" sz="2200" kern="0" dirty="0">
                <a:solidFill>
                  <a:schemeClr val="tx2">
                    <a:lumMod val="75000"/>
                  </a:schemeClr>
                </a:solidFill>
                <a:sym typeface="Wingdings" panose="05000000000000000000" pitchFamily="2" charset="2"/>
              </a:rPr>
              <a:t>Consigne donnée aux clients internes en raison d’un </a:t>
            </a:r>
            <a:r>
              <a:rPr lang="fr-FR" sz="2200" i="1" kern="0" dirty="0">
                <a:solidFill>
                  <a:schemeClr val="tx2">
                    <a:lumMod val="75000"/>
                  </a:schemeClr>
                </a:solidFill>
                <a:sym typeface="Wingdings" panose="05000000000000000000" pitchFamily="2" charset="2"/>
              </a:rPr>
              <a:t>« incident sur l’infrastructure informatique »</a:t>
            </a:r>
            <a:r>
              <a:rPr lang="fr-FR" sz="2200" kern="0" dirty="0">
                <a:solidFill>
                  <a:schemeClr val="tx2">
                    <a:lumMod val="75000"/>
                  </a:schemeClr>
                </a:solidFill>
                <a:sym typeface="Wingdings" panose="05000000000000000000" pitchFamily="2" charset="2"/>
              </a:rPr>
              <a:t>  ne pas utiliser les postes de travail, les déconnecter du réseau, passer en « mode </a:t>
            </a:r>
            <a:r>
              <a:rPr lang="fr-FR" sz="2200" kern="0" dirty="0" smtClean="0">
                <a:solidFill>
                  <a:schemeClr val="tx2">
                    <a:lumMod val="75000"/>
                  </a:schemeClr>
                </a:solidFill>
                <a:sym typeface="Wingdings" panose="05000000000000000000" pitchFamily="2" charset="2"/>
              </a:rPr>
              <a:t>dégradé »</a:t>
            </a:r>
            <a:r>
              <a:rPr lang="fr-FR" sz="2200" kern="0" dirty="0">
                <a:solidFill>
                  <a:schemeClr val="tx2">
                    <a:lumMod val="75000"/>
                  </a:schemeClr>
                </a:solidFill>
                <a:sym typeface="Wingdings" panose="05000000000000000000" pitchFamily="2" charset="2"/>
              </a:rPr>
              <a:t> pour les logiciels </a:t>
            </a:r>
            <a:r>
              <a:rPr lang="fr-FR" sz="2200" kern="0" dirty="0" smtClean="0">
                <a:solidFill>
                  <a:schemeClr val="tx2">
                    <a:lumMod val="75000"/>
                  </a:schemeClr>
                </a:solidFill>
                <a:sym typeface="Wingdings" panose="05000000000000000000" pitchFamily="2" charset="2"/>
              </a:rPr>
              <a:t>métiers</a:t>
            </a:r>
          </a:p>
          <a:p>
            <a:pPr lvl="1" algn="just">
              <a:buFont typeface="Wingdings" panose="05000000000000000000" pitchFamily="2" charset="2"/>
              <a:buChar char="ü"/>
              <a:defRPr/>
            </a:pPr>
            <a:r>
              <a:rPr lang="fr-FR" sz="2000" kern="0" dirty="0" smtClean="0">
                <a:solidFill>
                  <a:schemeClr val="tx2">
                    <a:lumMod val="75000"/>
                  </a:schemeClr>
                </a:solidFill>
                <a:sym typeface="Wingdings" panose="05000000000000000000" pitchFamily="2" charset="2"/>
              </a:rPr>
              <a:t>Communication </a:t>
            </a:r>
            <a:r>
              <a:rPr lang="fr-FR" sz="2000" kern="0" dirty="0">
                <a:solidFill>
                  <a:schemeClr val="tx2">
                    <a:lumMod val="75000"/>
                  </a:schemeClr>
                </a:solidFill>
                <a:sym typeface="Wingdings" panose="05000000000000000000" pitchFamily="2" charset="2"/>
              </a:rPr>
              <a:t>via 2 canaux:  techniciens informatiques +  cadres supérieurs de santé (Appels téléphoniques + Passages physiques)</a:t>
            </a:r>
            <a:endParaRPr lang="fr-FR" sz="2000" kern="0" dirty="0">
              <a:solidFill>
                <a:schemeClr val="tx2">
                  <a:lumMod val="75000"/>
                </a:schemeClr>
              </a:solidFill>
            </a:endParaRPr>
          </a:p>
          <a:p>
            <a:pPr marL="914400" lvl="2" indent="0" algn="just">
              <a:buNone/>
              <a:defRPr/>
            </a:pPr>
            <a:endParaRPr lang="fr-FR" kern="0" dirty="0">
              <a:solidFill>
                <a:schemeClr val="tx2">
                  <a:lumMod val="75000"/>
                </a:schemeClr>
              </a:solidFill>
            </a:endParaRPr>
          </a:p>
          <a:p>
            <a:pPr lvl="1" algn="just">
              <a:buFont typeface="Wingdings" panose="05000000000000000000" pitchFamily="2" charset="2"/>
              <a:buChar char="ü"/>
              <a:defRPr/>
            </a:pPr>
            <a:endParaRPr lang="fr-FR" sz="2400" i="1" kern="0" dirty="0" smtClean="0">
              <a:solidFill>
                <a:schemeClr val="tx2">
                  <a:lumMod val="75000"/>
                </a:schemeClr>
              </a:solidFill>
              <a:sym typeface="Wingdings" panose="05000000000000000000" pitchFamily="2" charset="2"/>
            </a:endParaRPr>
          </a:p>
          <a:p>
            <a:pPr marL="457200" lvl="1" indent="0" algn="just">
              <a:buFont typeface="Arial" panose="020B0604020202020204" pitchFamily="34" charset="0"/>
              <a:buNone/>
              <a:defRPr/>
            </a:pPr>
            <a:endParaRPr lang="fr-FR" sz="2000" i="1" kern="0" dirty="0" smtClean="0">
              <a:solidFill>
                <a:schemeClr val="tx2">
                  <a:lumMod val="75000"/>
                </a:schemeClr>
              </a:solidFill>
              <a:sym typeface="Wingdings" panose="05000000000000000000" pitchFamily="2" charset="2"/>
            </a:endParaRPr>
          </a:p>
          <a:p>
            <a:pPr marL="914400" lvl="2" indent="0" algn="just">
              <a:buFont typeface="Arial" panose="020B0604020202020204" pitchFamily="34" charset="0"/>
              <a:buNone/>
              <a:defRPr/>
            </a:pPr>
            <a:endParaRPr lang="fr-FR" sz="2100" kern="0" dirty="0">
              <a:solidFill>
                <a:schemeClr val="tx2">
                  <a:lumMod val="75000"/>
                </a:schemeClr>
              </a:solidFill>
            </a:endParaRPr>
          </a:p>
        </p:txBody>
      </p:sp>
    </p:spTree>
    <p:extLst>
      <p:ext uri="{BB962C8B-B14F-4D97-AF65-F5344CB8AC3E}">
        <p14:creationId xmlns:p14="http://schemas.microsoft.com/office/powerpoint/2010/main" val="144212166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197224" y="257175"/>
            <a:ext cx="9804025" cy="6475321"/>
          </a:xfrm>
        </p:spPr>
        <p:txBody>
          <a:bodyPr>
            <a:normAutofit fontScale="92500" lnSpcReduction="20000"/>
          </a:bodyPr>
          <a:lstStyle/>
          <a:p>
            <a:pPr algn="just">
              <a:defRPr/>
            </a:pPr>
            <a:r>
              <a:rPr lang="fr-FR" b="1" kern="0" dirty="0">
                <a:solidFill>
                  <a:schemeClr val="tx2">
                    <a:lumMod val="75000"/>
                  </a:schemeClr>
                </a:solidFill>
              </a:rPr>
              <a:t>Conséquences </a:t>
            </a:r>
            <a:r>
              <a:rPr lang="fr-FR" b="1" kern="0" dirty="0" smtClean="0">
                <a:solidFill>
                  <a:schemeClr val="tx2">
                    <a:lumMod val="75000"/>
                  </a:schemeClr>
                </a:solidFill>
              </a:rPr>
              <a:t>immédiates</a:t>
            </a:r>
            <a:endParaRPr lang="fr-FR" b="1" kern="0" dirty="0">
              <a:solidFill>
                <a:schemeClr val="tx2">
                  <a:lumMod val="75000"/>
                </a:schemeClr>
              </a:solidFill>
            </a:endParaRPr>
          </a:p>
          <a:p>
            <a:pPr lvl="1" algn="just">
              <a:buFont typeface="Wingdings" panose="05000000000000000000" pitchFamily="2" charset="2"/>
              <a:buChar char="ü"/>
              <a:defRPr/>
            </a:pPr>
            <a:r>
              <a:rPr lang="fr-FR" sz="2200" kern="0" dirty="0" smtClean="0">
                <a:solidFill>
                  <a:schemeClr val="tx2">
                    <a:lumMod val="75000"/>
                  </a:schemeClr>
                </a:solidFill>
              </a:rPr>
              <a:t>Chiffrement </a:t>
            </a:r>
            <a:r>
              <a:rPr lang="fr-FR" sz="2200" kern="0" dirty="0">
                <a:solidFill>
                  <a:schemeClr val="tx2">
                    <a:lumMod val="75000"/>
                  </a:schemeClr>
                </a:solidFill>
              </a:rPr>
              <a:t>massif des fichiers (Excel, Word…) et des </a:t>
            </a:r>
            <a:r>
              <a:rPr lang="fr-FR" sz="2200" kern="0" dirty="0" smtClean="0">
                <a:solidFill>
                  <a:schemeClr val="tx2">
                    <a:lumMod val="75000"/>
                  </a:schemeClr>
                </a:solidFill>
              </a:rPr>
              <a:t>bases de données des logiciels  </a:t>
            </a:r>
          </a:p>
          <a:p>
            <a:pPr marL="457200" lvl="1" indent="0" algn="just">
              <a:buNone/>
              <a:defRPr/>
            </a:pPr>
            <a:endParaRPr lang="fr-FR" sz="2000" kern="0" dirty="0">
              <a:solidFill>
                <a:schemeClr val="tx2">
                  <a:lumMod val="75000"/>
                </a:schemeClr>
              </a:solidFill>
            </a:endParaRPr>
          </a:p>
          <a:p>
            <a:pPr lvl="1" algn="just">
              <a:buFont typeface="Wingdings" panose="05000000000000000000" pitchFamily="2" charset="2"/>
              <a:buChar char="ü"/>
              <a:defRPr/>
            </a:pPr>
            <a:r>
              <a:rPr lang="fr-FR" sz="2200" kern="0" dirty="0">
                <a:solidFill>
                  <a:schemeClr val="tx2">
                    <a:lumMod val="75000"/>
                  </a:schemeClr>
                </a:solidFill>
              </a:rPr>
              <a:t>Impossibilité pour les utilisateurs d’accéder au SIH (logiciels, postes de travail, répertoires partagés, Internet)</a:t>
            </a:r>
            <a:endParaRPr lang="fr-FR" sz="2200" kern="0" dirty="0">
              <a:solidFill>
                <a:schemeClr val="tx2">
                  <a:lumMod val="75000"/>
                </a:schemeClr>
              </a:solidFill>
              <a:sym typeface="Wingdings" panose="05000000000000000000" pitchFamily="2" charset="2"/>
            </a:endParaRPr>
          </a:p>
          <a:p>
            <a:pPr lvl="2" algn="just">
              <a:buFont typeface="Courier New" panose="02070309020205020404" pitchFamily="49" charset="0"/>
              <a:buChar char="o"/>
              <a:defRPr/>
            </a:pPr>
            <a:r>
              <a:rPr lang="fr-FR" sz="1800" kern="0" dirty="0">
                <a:solidFill>
                  <a:schemeClr val="tx2">
                    <a:lumMod val="75000"/>
                  </a:schemeClr>
                </a:solidFill>
                <a:sym typeface="Wingdings" panose="05000000000000000000" pitchFamily="2" charset="2"/>
              </a:rPr>
              <a:t>Messagerie institutionnelle </a:t>
            </a:r>
            <a:r>
              <a:rPr lang="fr-FR" sz="1800" kern="0" dirty="0" smtClean="0">
                <a:solidFill>
                  <a:schemeClr val="tx2">
                    <a:lumMod val="75000"/>
                  </a:schemeClr>
                </a:solidFill>
                <a:sym typeface="Wingdings" panose="05000000000000000000" pitchFamily="2" charset="2"/>
              </a:rPr>
              <a:t>indisponible</a:t>
            </a:r>
          </a:p>
          <a:p>
            <a:pPr lvl="2" algn="just">
              <a:buFont typeface="Courier New" panose="02070309020205020404" pitchFamily="49" charset="0"/>
              <a:buChar char="o"/>
              <a:defRPr/>
            </a:pPr>
            <a:r>
              <a:rPr lang="fr-FR" sz="1800" kern="0" dirty="0" smtClean="0">
                <a:solidFill>
                  <a:schemeClr val="tx2">
                    <a:lumMod val="75000"/>
                  </a:schemeClr>
                </a:solidFill>
                <a:sym typeface="Wingdings" panose="05000000000000000000" pitchFamily="2" charset="2"/>
              </a:rPr>
              <a:t>GED </a:t>
            </a:r>
            <a:r>
              <a:rPr lang="fr-FR" sz="1800" kern="0" dirty="0" smtClean="0">
                <a:solidFill>
                  <a:schemeClr val="tx2">
                    <a:lumMod val="75000"/>
                  </a:schemeClr>
                </a:solidFill>
                <a:sym typeface="Wingdings" panose="05000000000000000000" pitchFamily="2" charset="2"/>
              </a:rPr>
              <a:t>Qualité </a:t>
            </a:r>
            <a:r>
              <a:rPr lang="fr-FR" sz="1800" kern="0" dirty="0" smtClean="0">
                <a:solidFill>
                  <a:schemeClr val="tx2">
                    <a:lumMod val="75000"/>
                  </a:schemeClr>
                </a:solidFill>
                <a:sym typeface="Wingdings" panose="05000000000000000000" pitchFamily="2" charset="2"/>
              </a:rPr>
              <a:t>indisponible (procédures dégradées…)</a:t>
            </a:r>
            <a:r>
              <a:rPr lang="fr-FR" sz="1800" kern="0" dirty="0" smtClean="0">
                <a:solidFill>
                  <a:schemeClr val="tx2">
                    <a:lumMod val="75000"/>
                  </a:schemeClr>
                </a:solidFill>
              </a:rPr>
              <a:t> </a:t>
            </a:r>
            <a:endParaRPr lang="fr-FR" sz="1800" kern="0" dirty="0">
              <a:solidFill>
                <a:schemeClr val="tx2">
                  <a:lumMod val="75000"/>
                </a:schemeClr>
              </a:solidFill>
            </a:endParaRPr>
          </a:p>
          <a:p>
            <a:pPr lvl="3" algn="just">
              <a:buBlip>
                <a:blip r:embed="rId3"/>
              </a:buBlip>
              <a:defRPr/>
            </a:pPr>
            <a:r>
              <a:rPr lang="fr-FR" sz="2000" kern="0" dirty="0" smtClean="0">
                <a:solidFill>
                  <a:schemeClr val="accent2"/>
                </a:solidFill>
                <a:sym typeface="Wingdings" panose="05000000000000000000" pitchFamily="2" charset="2"/>
              </a:rPr>
              <a:t>Edition et stockage sécurisé à anticiper (Cloud, support externe)</a:t>
            </a:r>
          </a:p>
          <a:p>
            <a:pPr marL="1371600" lvl="3" indent="0" algn="just">
              <a:buNone/>
              <a:defRPr/>
            </a:pPr>
            <a:endParaRPr lang="fr-FR" sz="2000" kern="0" dirty="0" smtClean="0">
              <a:solidFill>
                <a:schemeClr val="accent2"/>
              </a:solidFill>
              <a:sym typeface="Wingdings" panose="05000000000000000000" pitchFamily="2" charset="2"/>
            </a:endParaRPr>
          </a:p>
          <a:p>
            <a:pPr lvl="1" algn="just">
              <a:buFont typeface="Wingdings" panose="05000000000000000000" pitchFamily="2" charset="2"/>
              <a:buChar char="ü"/>
              <a:defRPr/>
            </a:pPr>
            <a:r>
              <a:rPr lang="fr-FR" sz="2200" kern="0" dirty="0">
                <a:solidFill>
                  <a:schemeClr val="tx2">
                    <a:lumMod val="75000"/>
                  </a:schemeClr>
                </a:solidFill>
              </a:rPr>
              <a:t>Arrêt de la téléphonie sur 2 sites extérieurs (CMP adultes et enfants d’Arles)</a:t>
            </a:r>
          </a:p>
          <a:p>
            <a:pPr lvl="3" algn="just">
              <a:buBlip>
                <a:blip r:embed="rId3"/>
              </a:buBlip>
              <a:defRPr/>
            </a:pPr>
            <a:r>
              <a:rPr lang="fr-FR" sz="2000" kern="0" dirty="0">
                <a:solidFill>
                  <a:schemeClr val="accent2"/>
                </a:solidFill>
              </a:rPr>
              <a:t>Isoler la téléphonie ou ne pas passer en TOIP </a:t>
            </a:r>
            <a:r>
              <a:rPr lang="fr-FR" sz="2000" kern="0" dirty="0">
                <a:solidFill>
                  <a:schemeClr val="tx2">
                    <a:lumMod val="75000"/>
                  </a:schemeClr>
                </a:solidFill>
              </a:rPr>
              <a:t>(A l’exception de ces sites, la téléphonie du CH d’Arles n’est heureusement pas en TOIP</a:t>
            </a:r>
            <a:r>
              <a:rPr lang="fr-FR" sz="2000" kern="0" dirty="0" smtClean="0">
                <a:solidFill>
                  <a:schemeClr val="tx2">
                    <a:lumMod val="75000"/>
                  </a:schemeClr>
                </a:solidFill>
              </a:rPr>
              <a:t>)</a:t>
            </a:r>
          </a:p>
          <a:p>
            <a:pPr lvl="3" algn="just">
              <a:buBlip>
                <a:blip r:embed="rId3"/>
              </a:buBlip>
              <a:defRPr/>
            </a:pPr>
            <a:r>
              <a:rPr lang="fr-FR" sz="2000" kern="0" dirty="0">
                <a:solidFill>
                  <a:schemeClr val="accent2"/>
                </a:solidFill>
              </a:rPr>
              <a:t>Imprimer les annuaires </a:t>
            </a:r>
            <a:r>
              <a:rPr lang="fr-FR" sz="2000" kern="0" dirty="0" smtClean="0">
                <a:solidFill>
                  <a:schemeClr val="accent2"/>
                </a:solidFill>
              </a:rPr>
              <a:t>téléphoniques</a:t>
            </a:r>
          </a:p>
          <a:p>
            <a:pPr marL="457200" lvl="1" indent="0" algn="just">
              <a:buNone/>
              <a:defRPr/>
            </a:pPr>
            <a:endParaRPr lang="fr-FR" sz="2000" kern="0" dirty="0">
              <a:solidFill>
                <a:schemeClr val="tx2">
                  <a:lumMod val="75000"/>
                </a:schemeClr>
              </a:solidFill>
            </a:endParaRPr>
          </a:p>
          <a:p>
            <a:pPr marL="0" indent="0" algn="just">
              <a:buNone/>
              <a:defRPr/>
            </a:pPr>
            <a:endParaRPr lang="fr-FR" sz="1300" b="1" kern="0" dirty="0">
              <a:solidFill>
                <a:schemeClr val="tx2">
                  <a:lumMod val="75000"/>
                </a:schemeClr>
              </a:solidFill>
            </a:endParaRPr>
          </a:p>
          <a:p>
            <a:pPr marL="0" indent="0" algn="just">
              <a:buNone/>
              <a:defRPr/>
            </a:pPr>
            <a:r>
              <a:rPr lang="fr-FR" sz="3200" b="1" kern="0" dirty="0">
                <a:solidFill>
                  <a:schemeClr val="tx2">
                    <a:lumMod val="75000"/>
                  </a:schemeClr>
                </a:solidFill>
              </a:rPr>
              <a:t>Déclenchement de la gestion de crise avec 2 filières technico-fonctionnelles pour assurer </a:t>
            </a:r>
            <a:r>
              <a:rPr lang="fr-FR" sz="2400" kern="0" dirty="0">
                <a:solidFill>
                  <a:schemeClr val="tx2">
                    <a:lumMod val="75000"/>
                  </a:schemeClr>
                </a:solidFill>
              </a:rPr>
              <a:t>la continuité des activités médico-soignantes, techniques, logistiques, administratives ET la mise en sécurité du SIH</a:t>
            </a:r>
          </a:p>
          <a:p>
            <a:pPr marL="0" indent="0" algn="just">
              <a:buNone/>
              <a:defRPr/>
            </a:pPr>
            <a:endParaRPr lang="fr-FR" sz="2400" b="1" kern="0" dirty="0">
              <a:solidFill>
                <a:schemeClr val="tx2">
                  <a:lumMod val="75000"/>
                </a:schemeClr>
              </a:solidFill>
            </a:endParaRPr>
          </a:p>
          <a:p>
            <a:pPr marL="0" indent="0" algn="just">
              <a:buNone/>
              <a:defRPr/>
            </a:pPr>
            <a:r>
              <a:rPr lang="fr-FR" b="1" kern="0" dirty="0">
                <a:solidFill>
                  <a:srgbClr val="FF0000"/>
                </a:solidFill>
              </a:rPr>
              <a:t>Début d’une période très complexe… </a:t>
            </a:r>
            <a:r>
              <a:rPr lang="fr-FR" b="1" kern="0" dirty="0" smtClean="0">
                <a:solidFill>
                  <a:srgbClr val="FF0000"/>
                </a:solidFill>
              </a:rPr>
              <a:t>retour </a:t>
            </a:r>
            <a:r>
              <a:rPr lang="fr-FR" b="1" kern="0" dirty="0">
                <a:solidFill>
                  <a:srgbClr val="FF0000"/>
                </a:solidFill>
              </a:rPr>
              <a:t>du « papier – crayon »  </a:t>
            </a:r>
            <a:r>
              <a:rPr lang="fr-FR" kern="0" dirty="0">
                <a:solidFill>
                  <a:srgbClr val="FF0000"/>
                </a:solidFill>
              </a:rPr>
              <a:t>!!</a:t>
            </a:r>
          </a:p>
          <a:p>
            <a:pPr marL="0" indent="0" algn="just">
              <a:buNone/>
              <a:defRPr/>
            </a:pPr>
            <a:endParaRPr lang="fr-FR" sz="3000" kern="0" dirty="0" smtClean="0">
              <a:solidFill>
                <a:schemeClr val="accent2"/>
              </a:solidFill>
            </a:endParaRPr>
          </a:p>
        </p:txBody>
      </p:sp>
      <p:sp>
        <p:nvSpPr>
          <p:cNvPr id="17412" name="Rectangle à coins arrondis 1"/>
          <p:cNvSpPr>
            <a:spLocks noChangeArrowheads="1"/>
          </p:cNvSpPr>
          <p:nvPr/>
        </p:nvSpPr>
        <p:spPr bwMode="auto">
          <a:xfrm>
            <a:off x="7967663" y="1557338"/>
            <a:ext cx="1873250" cy="51077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Tx/>
              <a:buNone/>
            </a:pPr>
            <a:endParaRPr lang="fr-FR" altLang="fr-FR" sz="2400">
              <a:solidFill>
                <a:srgbClr val="002395"/>
              </a:solidFill>
              <a:latin typeface="Arial" panose="020B0604020202020204" pitchFamily="34" charset="0"/>
              <a:ea typeface="Microsoft YaHei" panose="020B0503020204020204" pitchFamily="34" charset="-122"/>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1250" y="0"/>
            <a:ext cx="2190750" cy="6858000"/>
          </a:xfrm>
          <a:prstGeom prst="rect">
            <a:avLst/>
          </a:prstGeom>
        </p:spPr>
      </p:pic>
    </p:spTree>
    <p:extLst>
      <p:ext uri="{BB962C8B-B14F-4D97-AF65-F5344CB8AC3E}">
        <p14:creationId xmlns:p14="http://schemas.microsoft.com/office/powerpoint/2010/main" val="417830204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66B3E70A8464A92F9B9EB1C3ECB2F" ma:contentTypeVersion="17" ma:contentTypeDescription="Crée un document." ma:contentTypeScope="" ma:versionID="6cfdaf33e698354abc51e4e5f839cac7">
  <xsd:schema xmlns:xsd="http://www.w3.org/2001/XMLSchema" xmlns:xs="http://www.w3.org/2001/XMLSchema" xmlns:p="http://schemas.microsoft.com/office/2006/metadata/properties" xmlns:ns2="f23713b0-7a95-4e71-8b8d-6419636c1991" xmlns:ns3="fab25c85-a1bc-4df9-853d-6f14a6979505" targetNamespace="http://schemas.microsoft.com/office/2006/metadata/properties" ma:root="true" ma:fieldsID="1477028bcf5efb6a03f6420ab29a2c42" ns2:_="" ns3:_="">
    <xsd:import namespace="f23713b0-7a95-4e71-8b8d-6419636c1991"/>
    <xsd:import namespace="fab25c85-a1bc-4df9-853d-6f14a69795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Notede1_x00e0_10"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713b0-7a95-4e71-8b8d-6419636c1991"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ded3c3d5-48ad-47e0-ab88-7f96032a400a}" ma:internalName="TaxCatchAll" ma:showField="CatchAllData" ma:web="f23713b0-7a95-4e71-8b8d-6419636c19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b25c85-a1bc-4df9-853d-6f14a69795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de1_x00e0_10" ma:index="20" nillable="true" ma:displayName="Note de 1 à 10" ma:decimals="1" ma:default="10" ma:format="Dropdown" ma:internalName="Notede1_x00e0_10" ma:percentage="FALSE">
      <xsd:simpleType>
        <xsd:restriction base="dms:Number">
          <xsd:minInclusive value="1"/>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088169bb-0fc7-4c9a-b4ea-413df408784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de1_x00e0_10 xmlns="fab25c85-a1bc-4df9-853d-6f14a6979505">10</Notede1_x00e0_10>
    <lcf76f155ced4ddcb4097134ff3c332f xmlns="fab25c85-a1bc-4df9-853d-6f14a6979505">
      <Terms xmlns="http://schemas.microsoft.com/office/infopath/2007/PartnerControls"/>
    </lcf76f155ced4ddcb4097134ff3c332f>
    <TaxCatchAll xmlns="f23713b0-7a95-4e71-8b8d-6419636c1991" xsi:nil="true"/>
  </documentManagement>
</p:properties>
</file>

<file path=customXml/itemProps1.xml><?xml version="1.0" encoding="utf-8"?>
<ds:datastoreItem xmlns:ds="http://schemas.openxmlformats.org/officeDocument/2006/customXml" ds:itemID="{76E79726-7745-4CCF-A591-C7FD2AC9C714}"/>
</file>

<file path=customXml/itemProps2.xml><?xml version="1.0" encoding="utf-8"?>
<ds:datastoreItem xmlns:ds="http://schemas.openxmlformats.org/officeDocument/2006/customXml" ds:itemID="{FA14AC92-40AE-4497-9E5B-1921DD51059F}"/>
</file>

<file path=customXml/itemProps3.xml><?xml version="1.0" encoding="utf-8"?>
<ds:datastoreItem xmlns:ds="http://schemas.openxmlformats.org/officeDocument/2006/customXml" ds:itemID="{FB819FDF-B28B-4792-820A-45AF4EC997FA}"/>
</file>

<file path=docProps/app.xml><?xml version="1.0" encoding="utf-8"?>
<Properties xmlns="http://schemas.openxmlformats.org/officeDocument/2006/extended-properties" xmlns:vt="http://schemas.openxmlformats.org/officeDocument/2006/docPropsVTypes">
  <Template>Thème1</Template>
  <TotalTime>5987</TotalTime>
  <Words>2537</Words>
  <Application>Microsoft Office PowerPoint</Application>
  <PresentationFormat>Grand écran</PresentationFormat>
  <Paragraphs>348</Paragraphs>
  <Slides>31</Slides>
  <Notes>31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Microsoft YaHei</vt:lpstr>
      <vt:lpstr>Arial</vt:lpstr>
      <vt:lpstr>Calibri</vt:lpstr>
      <vt:lpstr>Calibri Light</vt:lpstr>
      <vt:lpstr>Courier New</vt:lpstr>
      <vt:lpstr>Wingdings</vt:lpstr>
      <vt:lpstr>Thème Office</vt:lpstr>
      <vt:lpstr>Présentation PowerPoint</vt:lpstr>
      <vt:lpstr>1. CH Joseph Imbert d’Arles </vt:lpstr>
      <vt:lpstr>Présentation PowerPoint</vt:lpstr>
      <vt:lpstr>Présentation PowerPoint</vt:lpstr>
      <vt:lpstr>Présentation PowerPoint</vt:lpstr>
      <vt:lpstr>Présentation PowerPoint</vt:lpstr>
      <vt:lpstr>Présentation PowerPoint</vt:lpstr>
      <vt:lpstr>3. Cyberattaque subie en plein été </vt:lpstr>
      <vt:lpstr>Présentation PowerPoint</vt:lpstr>
      <vt:lpstr>Présentation PowerPoint</vt:lpstr>
      <vt:lpstr>Présentation PowerPoint</vt:lpstr>
      <vt:lpstr>Présentation PowerPoint</vt:lpstr>
      <vt:lpstr>Présentation PowerPoint</vt:lpstr>
      <vt:lpstr>Présentation PowerPoint</vt:lpstr>
      <vt:lpstr>3. Scénario de l’attaque</vt:lpstr>
      <vt:lpstr>Présentation PowerPoint</vt:lpstr>
      <vt:lpstr>Présentation PowerPoint</vt:lpstr>
      <vt:lpstr>Présentation PowerPoint</vt:lpstr>
      <vt:lpstr>Présentation PowerPoint</vt:lpstr>
      <vt:lpstr>4. Coût facial : 750 k€</vt:lpstr>
      <vt:lpstr>Risque de perte de 2 M€ de chiffre d’affaire</vt:lpstr>
      <vt:lpstr>Coûts cachés et indirects</vt:lpstr>
      <vt:lpstr>5. Bilan</vt:lpstr>
      <vt:lpstr>Présentation PowerPoint</vt:lpstr>
      <vt:lpstr>Présentation PowerPoint</vt:lpstr>
      <vt:lpstr>Signalements?</vt:lpstr>
      <vt:lpstr>Actions juridiques</vt:lpstr>
      <vt:lpstr>Relations avec les autorités</vt:lpstr>
      <vt:lpstr>Définition et mise en œuvre d’un plan d’actions</vt:lpstr>
      <vt:lpstr>Présentation PowerPoint</vt:lpstr>
      <vt:lpstr>Solidarité au sein du 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d’intégration des nouveaux agents</dc:title>
  <dc:creator>standard</dc:creator>
  <cp:lastModifiedBy>Rodrigue ALEXANDER</cp:lastModifiedBy>
  <cp:revision>535</cp:revision>
  <cp:lastPrinted>2022-05-30T18:59:20Z</cp:lastPrinted>
  <dcterms:created xsi:type="dcterms:W3CDTF">2016-03-31T10:44:02Z</dcterms:created>
  <dcterms:modified xsi:type="dcterms:W3CDTF">2022-06-03T20:18:14Z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0x01010036866B3E70A8464A92F9B9EB1C3ECB2F</vt:lpwstr>
  </property>
</Properties>
</file>